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7" r:id="rId1"/>
  </p:sldMasterIdLst>
  <p:notesMasterIdLst>
    <p:notesMasterId r:id="rId17"/>
  </p:notesMasterIdLst>
  <p:sldIdLst>
    <p:sldId id="272" r:id="rId2"/>
    <p:sldId id="258" r:id="rId3"/>
    <p:sldId id="273" r:id="rId4"/>
    <p:sldId id="276" r:id="rId5"/>
    <p:sldId id="256" r:id="rId6"/>
    <p:sldId id="274" r:id="rId7"/>
    <p:sldId id="277" r:id="rId8"/>
    <p:sldId id="275" r:id="rId9"/>
    <p:sldId id="278" r:id="rId10"/>
    <p:sldId id="279" r:id="rId11"/>
    <p:sldId id="280" r:id="rId12"/>
    <p:sldId id="281" r:id="rId13"/>
    <p:sldId id="282" r:id="rId14"/>
    <p:sldId id="283" r:id="rId15"/>
    <p:sldId id="284"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9" autoAdjust="0"/>
    <p:restoredTop sz="94660"/>
  </p:normalViewPr>
  <p:slideViewPr>
    <p:cSldViewPr snapToGrid="0">
      <p:cViewPr varScale="1">
        <p:scale>
          <a:sx n="88" d="100"/>
          <a:sy n="88" d="100"/>
        </p:scale>
        <p:origin x="355" y="62"/>
      </p:cViewPr>
      <p:guideLst>
        <p:guide orient="horz" pos="2160"/>
        <p:guide pos="3840"/>
      </p:guideLst>
    </p:cSldViewPr>
  </p:slideViewPr>
  <p:notesTextViewPr>
    <p:cViewPr>
      <p:scale>
        <a:sx n="1" d="1"/>
        <a:sy n="1" d="1"/>
      </p:scale>
      <p:origin x="0" y="0"/>
    </p:cViewPr>
  </p:notesTextViewPr>
  <p:notesViewPr>
    <p:cSldViewPr snapToGrid="0">
      <p:cViewPr varScale="1">
        <p:scale>
          <a:sx n="86" d="100"/>
          <a:sy n="86" d="100"/>
        </p:scale>
        <p:origin x="2718"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B76284-A388-4475-AAD1-9836250E5A5C}" type="datetimeFigureOut">
              <a:rPr lang="en-US" smtClean="0"/>
              <a:pPr/>
              <a:t>12/27/2021</a:t>
            </a:fld>
            <a:endParaRPr lang="en-US"/>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54B410-DC2F-42FB-996A-707953F03A80}" type="slidenum">
              <a:rPr lang="en-US" smtClean="0"/>
              <a:pPr/>
              <a:t>‹#›</a:t>
            </a:fld>
            <a:endParaRPr lang="en-US"/>
          </a:p>
        </p:txBody>
      </p:sp>
    </p:spTree>
    <p:extLst>
      <p:ext uri="{BB962C8B-B14F-4D97-AF65-F5344CB8AC3E}">
        <p14:creationId xmlns:p14="http://schemas.microsoft.com/office/powerpoint/2010/main" val="14278370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en-US"/>
          </a:p>
        </p:txBody>
      </p:sp>
      <p:sp>
        <p:nvSpPr>
          <p:cNvPr id="4" name="Номер слайда 3"/>
          <p:cNvSpPr>
            <a:spLocks noGrp="1"/>
          </p:cNvSpPr>
          <p:nvPr>
            <p:ph type="sldNum" sz="quarter" idx="10"/>
          </p:nvPr>
        </p:nvSpPr>
        <p:spPr/>
        <p:txBody>
          <a:bodyPr/>
          <a:lstStyle/>
          <a:p>
            <a:fld id="{9454B410-DC2F-42FB-996A-707953F03A80}" type="slidenum">
              <a:rPr lang="en-US" smtClean="0"/>
              <a:pPr/>
              <a:t>2</a:t>
            </a:fld>
            <a:endParaRPr lang="en-US"/>
          </a:p>
        </p:txBody>
      </p:sp>
    </p:spTree>
    <p:extLst>
      <p:ext uri="{BB962C8B-B14F-4D97-AF65-F5344CB8AC3E}">
        <p14:creationId xmlns:p14="http://schemas.microsoft.com/office/powerpoint/2010/main" val="20999784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pPr/>
              <a:t>12/27/2021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2890068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7DE6118-2437-4B30-8E3C-4D2BE6020583}" type="datetimeFigureOut">
              <a:rPr lang="en-US" smtClean="0"/>
              <a:pPr/>
              <a:t>12/27/2021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533559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7DE6118-2437-4B30-8E3C-4D2BE6020583}" type="datetimeFigureOut">
              <a:rPr lang="en-US" smtClean="0"/>
              <a:pPr/>
              <a:t>12/27/2021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917026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7DE6118-2437-4B30-8E3C-4D2BE6020583}" type="datetimeFigureOut">
              <a:rPr lang="en-US" smtClean="0"/>
              <a:pPr/>
              <a:t>12/27/2021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24075344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7DE6118-2437-4B30-8E3C-4D2BE6020583}" type="datetimeFigureOut">
              <a:rPr lang="en-US" smtClean="0"/>
              <a:pPr/>
              <a:t>12/27/2021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420425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7DE6118-2437-4B30-8E3C-4D2BE6020583}" type="datetimeFigureOut">
              <a:rPr lang="en-US" smtClean="0"/>
              <a:pPr/>
              <a:t>12/27/2021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9606092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pPr/>
              <a:t>12/27/2021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25588731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pPr/>
              <a:t>12/27/2021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13884240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pPr/>
              <a:t>12/27/2021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2468217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7DE6118-2437-4B30-8E3C-4D2BE6020583}" type="datetimeFigureOut">
              <a:rPr lang="en-US" smtClean="0"/>
              <a:pPr/>
              <a:t>12/27/2021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1178341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smtClean="0"/>
              <a:pPr/>
              <a:t>12/27/2021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1233191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smtClean="0"/>
              <a:pPr/>
              <a:t>12/27/2021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3854574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smtClean="0"/>
              <a:pPr/>
              <a:t>12/27/2021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927360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pPr/>
              <a:t>12/27/2021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3693867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87DE6118-2437-4B30-8E3C-4D2BE6020583}" type="datetimeFigureOut">
              <a:rPr lang="en-US" smtClean="0"/>
              <a:pPr/>
              <a:t>12/27/2021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537918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dirty="0"/>
          </a:p>
        </p:txBody>
      </p:sp>
      <p:sp>
        <p:nvSpPr>
          <p:cNvPr id="5" name="Date Placeholder 4"/>
          <p:cNvSpPr>
            <a:spLocks noGrp="1"/>
          </p:cNvSpPr>
          <p:nvPr>
            <p:ph type="dt" sz="half" idx="10"/>
          </p:nvPr>
        </p:nvSpPr>
        <p:spPr/>
        <p:txBody>
          <a:bodyPr/>
          <a:lstStyle/>
          <a:p>
            <a:fld id="{87DE6118-2437-4B30-8E3C-4D2BE6020583}" type="datetimeFigureOut">
              <a:rPr lang="en-US" smtClean="0"/>
              <a:pPr/>
              <a:t>12/27/2021</a:t>
            </a:fld>
            <a:endParaRPr lang="en-US" dirty="0"/>
          </a:p>
        </p:txBody>
      </p:sp>
    </p:spTree>
    <p:extLst>
      <p:ext uri="{BB962C8B-B14F-4D97-AF65-F5344CB8AC3E}">
        <p14:creationId xmlns:p14="http://schemas.microsoft.com/office/powerpoint/2010/main" val="3007565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7DE6118-2437-4B30-8E3C-4D2BE6020583}" type="datetimeFigureOut">
              <a:rPr lang="en-US" smtClean="0"/>
              <a:pPr/>
              <a:t>12/27/2021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3691619648"/>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hemeOverride" Target="../theme/themeOverride1.xml"/><Relationship Id="rId6" Type="http://schemas.openxmlformats.org/officeDocument/2006/relationships/image" Target="../media/image3.jpeg"/><Relationship Id="rId5" Type="http://schemas.openxmlformats.org/officeDocument/2006/relationships/image" Target="../media/image1.jpe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50709" y="966502"/>
            <a:ext cx="8596668" cy="1320800"/>
          </a:xfr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effectLst>
            <a:glow rad="63500">
              <a:srgbClr val="002060">
                <a:alpha val="40000"/>
              </a:srgbClr>
            </a:glow>
            <a:outerShdw blurRad="63500" sx="102000" sy="102000" algn="ctr" rotWithShape="0">
              <a:schemeClr val="accent2">
                <a:lumMod val="75000"/>
                <a:alpha val="40000"/>
              </a:schemeClr>
            </a:outerShdw>
            <a:softEdge rad="12700"/>
          </a:effectLst>
        </p:spPr>
        <p:txBody>
          <a:bodyPr/>
          <a:lstStyle/>
          <a:p>
            <a:pPr algn="ctr"/>
            <a:r>
              <a:rPr lang="ka-GE" dirty="0" smtClean="0">
                <a:solidFill>
                  <a:srgbClr val="FFFF00"/>
                </a:solidFill>
              </a:rPr>
              <a:t>პროექტი </a:t>
            </a:r>
            <a:r>
              <a:rPr lang="ka-GE" b="1" dirty="0">
                <a:solidFill>
                  <a:srgbClr val="FFFF00"/>
                </a:solidFill>
              </a:rPr>
              <a:t>„ვიზრუნოთ ჩვენს უფროს თაობაზე“</a:t>
            </a:r>
            <a:endParaRPr lang="en-US" dirty="0">
              <a:solidFill>
                <a:srgbClr val="FFFF00"/>
              </a:solidFill>
            </a:endParaRPr>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59323" y="3736278"/>
            <a:ext cx="2071282" cy="2071282"/>
          </a:xfrm>
          <a:effectLst>
            <a:outerShdw blurRad="50800" dist="38100" dir="5400000" algn="t" rotWithShape="0">
              <a:srgbClr val="002060">
                <a:alpha val="40000"/>
              </a:srgbClr>
            </a:outerShdw>
          </a:effectLst>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61133" y="3857576"/>
            <a:ext cx="2036467" cy="1903073"/>
          </a:xfrm>
          <a:prstGeom prst="rect">
            <a:avLst/>
          </a:prstGeom>
          <a:effectLst>
            <a:outerShdw blurRad="50800" dist="38100" dir="5400000" algn="t" rotWithShape="0">
              <a:prstClr val="black">
                <a:alpha val="40000"/>
              </a:prstClr>
            </a:outerShdw>
          </a:effectLst>
        </p:spPr>
      </p:pic>
      <p:pic>
        <p:nvPicPr>
          <p:cNvPr id="6" name="Рисунок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37835" y="3773472"/>
            <a:ext cx="1751084" cy="2071282"/>
          </a:xfrm>
          <a:prstGeom prst="rect">
            <a:avLst/>
          </a:prstGeom>
          <a:solidFill>
            <a:schemeClr val="bg1">
              <a:alpha val="1000"/>
            </a:schemeClr>
          </a:solidFill>
          <a:effectLst>
            <a:outerShdw blurRad="50800" dist="50800" dir="5400000" algn="ctr" rotWithShape="0">
              <a:schemeClr val="accent4">
                <a:lumMod val="50000"/>
              </a:schemeClr>
            </a:outerShdw>
          </a:effectLst>
        </p:spPr>
      </p:pic>
    </p:spTree>
    <p:extLst>
      <p:ext uri="{BB962C8B-B14F-4D97-AF65-F5344CB8AC3E}">
        <p14:creationId xmlns:p14="http://schemas.microsoft.com/office/powerpoint/2010/main" val="39006321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2667" y="674975"/>
            <a:ext cx="9179406" cy="1170758"/>
          </a:xfrm>
          <a:solidFill>
            <a:schemeClr val="accent1">
              <a:lumMod val="40000"/>
              <a:lumOff val="60000"/>
            </a:schemeClr>
          </a:solidFill>
          <a:scene3d>
            <a:camera prst="orthographicFront"/>
            <a:lightRig rig="threePt" dir="t"/>
          </a:scene3d>
          <a:sp3d>
            <a:bevelT prst="relaxedInset"/>
          </a:sp3d>
        </p:spPr>
        <p:txBody>
          <a:bodyPr>
            <a:noAutofit/>
          </a:bodyPr>
          <a:lstStyle/>
          <a:p>
            <a:pPr lvl="0" algn="ctr"/>
            <a:r>
              <a:rPr lang="ka-GE" sz="2800" b="1" dirty="0">
                <a:solidFill>
                  <a:srgbClr val="002060"/>
                </a:solidFill>
              </a:rPr>
              <a:t>რა მომსახურებას ვუწევთ </a:t>
            </a:r>
            <a:r>
              <a:rPr lang="ka-GE" sz="2800" b="1" dirty="0" smtClean="0">
                <a:solidFill>
                  <a:srgbClr val="002060"/>
                </a:solidFill>
              </a:rPr>
              <a:t>დამატებით</a:t>
            </a:r>
            <a:r>
              <a:rPr lang="ru-RU" sz="2000" dirty="0"/>
              <a:t/>
            </a:r>
            <a:br>
              <a:rPr lang="ru-RU" sz="2000" dirty="0"/>
            </a:br>
            <a:endParaRPr lang="ru-RU" sz="2000" dirty="0"/>
          </a:p>
        </p:txBody>
      </p:sp>
      <p:sp>
        <p:nvSpPr>
          <p:cNvPr id="3" name="Объект 2"/>
          <p:cNvSpPr>
            <a:spLocks noGrp="1"/>
          </p:cNvSpPr>
          <p:nvPr>
            <p:ph idx="1"/>
          </p:nvPr>
        </p:nvSpPr>
        <p:spPr>
          <a:xfrm flipV="1">
            <a:off x="1617336" y="7516728"/>
            <a:ext cx="2963717" cy="414108"/>
          </a:xfrm>
        </p:spPr>
        <p:txBody>
          <a:bodyPr/>
          <a:lstStyle/>
          <a:p>
            <a:pPr marL="0" indent="0">
              <a:buNone/>
            </a:pPr>
            <a:endParaRPr lang="ru-RU" dirty="0"/>
          </a:p>
        </p:txBody>
      </p:sp>
      <p:sp>
        <p:nvSpPr>
          <p:cNvPr id="4" name="Прямоугольник 3"/>
          <p:cNvSpPr/>
          <p:nvPr/>
        </p:nvSpPr>
        <p:spPr>
          <a:xfrm>
            <a:off x="665018" y="2912503"/>
            <a:ext cx="2044877" cy="369332"/>
          </a:xfrm>
          <a:prstGeom prst="rect">
            <a:avLst/>
          </a:prstGeom>
          <a:solidFill>
            <a:schemeClr val="accent1">
              <a:lumMod val="60000"/>
              <a:lumOff val="40000"/>
            </a:schemeClr>
          </a:solidFill>
          <a:effectLst>
            <a:outerShdw blurRad="50800" dist="38100" algn="l" rotWithShape="0">
              <a:prstClr val="black">
                <a:alpha val="40000"/>
              </a:prstClr>
            </a:outerShdw>
          </a:effectLst>
        </p:spPr>
        <p:txBody>
          <a:bodyPr wrap="square">
            <a:spAutoFit/>
          </a:bodyPr>
          <a:lstStyle/>
          <a:p>
            <a:r>
              <a:rPr lang="ka-GE" dirty="0"/>
              <a:t>პენსიის გამოტანა</a:t>
            </a:r>
          </a:p>
        </p:txBody>
      </p:sp>
      <p:sp>
        <p:nvSpPr>
          <p:cNvPr id="5" name="Прямоугольник 4"/>
          <p:cNvSpPr/>
          <p:nvPr/>
        </p:nvSpPr>
        <p:spPr>
          <a:xfrm>
            <a:off x="7088120" y="2887015"/>
            <a:ext cx="2739853" cy="369332"/>
          </a:xfrm>
          <a:prstGeom prst="rect">
            <a:avLst/>
          </a:prstGeom>
          <a:solidFill>
            <a:schemeClr val="accent1">
              <a:lumMod val="60000"/>
              <a:lumOff val="40000"/>
            </a:schemeClr>
          </a:solidFill>
          <a:effectLst>
            <a:outerShdw blurRad="50800" dist="38100" algn="l" rotWithShape="0">
              <a:prstClr val="black">
                <a:alpha val="40000"/>
              </a:prstClr>
            </a:outerShdw>
          </a:effectLst>
        </p:spPr>
        <p:txBody>
          <a:bodyPr wrap="none">
            <a:spAutoFit/>
          </a:bodyPr>
          <a:lstStyle/>
          <a:p>
            <a:r>
              <a:rPr lang="ka-GE" dirty="0"/>
              <a:t>მედიკამეენტების შეძენა</a:t>
            </a:r>
          </a:p>
        </p:txBody>
      </p:sp>
      <p:sp>
        <p:nvSpPr>
          <p:cNvPr id="6" name="Прямоугольник 5"/>
          <p:cNvSpPr/>
          <p:nvPr/>
        </p:nvSpPr>
        <p:spPr>
          <a:xfrm>
            <a:off x="1596449" y="4693607"/>
            <a:ext cx="2226892" cy="369332"/>
          </a:xfrm>
          <a:prstGeom prst="rect">
            <a:avLst/>
          </a:prstGeom>
          <a:solidFill>
            <a:schemeClr val="accent1">
              <a:lumMod val="40000"/>
              <a:lumOff val="60000"/>
            </a:schemeClr>
          </a:solidFill>
          <a:effectLst>
            <a:outerShdw blurRad="50800" dist="38100" algn="l" rotWithShape="0">
              <a:prstClr val="black">
                <a:alpha val="40000"/>
              </a:prstClr>
            </a:outerShdw>
          </a:effectLst>
        </p:spPr>
        <p:txBody>
          <a:bodyPr wrap="none">
            <a:spAutoFit/>
          </a:bodyPr>
          <a:lstStyle/>
          <a:p>
            <a:r>
              <a:rPr lang="ka-GE" dirty="0"/>
              <a:t>პროდუქტის შეძენა</a:t>
            </a:r>
          </a:p>
        </p:txBody>
      </p:sp>
      <p:sp>
        <p:nvSpPr>
          <p:cNvPr id="7" name="Прямоугольник 6"/>
          <p:cNvSpPr/>
          <p:nvPr/>
        </p:nvSpPr>
        <p:spPr>
          <a:xfrm>
            <a:off x="5395864" y="4604577"/>
            <a:ext cx="2621230" cy="646331"/>
          </a:xfrm>
          <a:prstGeom prst="rect">
            <a:avLst/>
          </a:prstGeom>
          <a:solidFill>
            <a:schemeClr val="accent1">
              <a:lumMod val="40000"/>
              <a:lumOff val="60000"/>
            </a:schemeClr>
          </a:solidFill>
          <a:effectLst>
            <a:outerShdw blurRad="50800" dist="38100" dir="2700000" algn="tl" rotWithShape="0">
              <a:prstClr val="black">
                <a:alpha val="40000"/>
              </a:prstClr>
            </a:outerShdw>
          </a:effectLst>
        </p:spPr>
        <p:txBody>
          <a:bodyPr wrap="none">
            <a:spAutoFit/>
          </a:bodyPr>
          <a:lstStyle/>
          <a:p>
            <a:pPr algn="ctr"/>
            <a:r>
              <a:rPr lang="ka-GE" dirty="0"/>
              <a:t>ტექნიკის ხელოსანთან </a:t>
            </a:r>
            <a:endParaRPr lang="en-US" dirty="0" smtClean="0"/>
          </a:p>
          <a:p>
            <a:pPr algn="ctr"/>
            <a:r>
              <a:rPr lang="ka-GE" dirty="0" smtClean="0"/>
              <a:t>წაღება/შეკეთება</a:t>
            </a:r>
            <a:endParaRPr lang="ka-GE" dirty="0"/>
          </a:p>
        </p:txBody>
      </p:sp>
      <p:sp>
        <p:nvSpPr>
          <p:cNvPr id="27" name="Стрелка вниз 26"/>
          <p:cNvSpPr/>
          <p:nvPr/>
        </p:nvSpPr>
        <p:spPr>
          <a:xfrm>
            <a:off x="1605610" y="1853717"/>
            <a:ext cx="484632" cy="102939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Стрелка вниз 27"/>
          <p:cNvSpPr/>
          <p:nvPr/>
        </p:nvSpPr>
        <p:spPr>
          <a:xfrm>
            <a:off x="8304690" y="1843666"/>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Стрелка вниз 28"/>
          <p:cNvSpPr/>
          <p:nvPr/>
        </p:nvSpPr>
        <p:spPr>
          <a:xfrm>
            <a:off x="2880907" y="1845733"/>
            <a:ext cx="484632" cy="28184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Стрелка вниз 29"/>
          <p:cNvSpPr/>
          <p:nvPr/>
        </p:nvSpPr>
        <p:spPr>
          <a:xfrm>
            <a:off x="6362204" y="1843666"/>
            <a:ext cx="484632" cy="270142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Заголовок 1"/>
          <p:cNvSpPr txBox="1">
            <a:spLocks/>
          </p:cNvSpPr>
          <p:nvPr/>
        </p:nvSpPr>
        <p:spPr>
          <a:xfrm>
            <a:off x="465556" y="5519363"/>
            <a:ext cx="10407842" cy="1023091"/>
          </a:xfrm>
          <a:prstGeom prst="rect">
            <a:avLst/>
          </a:prstGeom>
          <a:solidFill>
            <a:schemeClr val="accent1">
              <a:lumMod val="40000"/>
              <a:lumOff val="60000"/>
            </a:schemeClr>
          </a:solidFill>
          <a:scene3d>
            <a:camera prst="orthographicFront"/>
            <a:lightRig rig="threePt" dir="t"/>
          </a:scene3d>
          <a:sp3d>
            <a:bevelT prst="relaxedInset"/>
          </a:sp3d>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ka-GE" sz="2800" b="1" dirty="0" smtClean="0">
                <a:solidFill>
                  <a:srgbClr val="002060"/>
                </a:solidFill>
              </a:rPr>
              <a:t>ერთერთი ბენეფიციარი ჯგუფმა სააღდგომოდ შვილის სასაფლაოზე წაიყვანა, სადაც დიდი ხანი არ ყოფილა.</a:t>
            </a:r>
            <a:r>
              <a:rPr lang="ru-RU" sz="2000" dirty="0" smtClean="0"/>
              <a:t/>
            </a:r>
            <a:br>
              <a:rPr lang="ru-RU" sz="2000" dirty="0" smtClean="0"/>
            </a:br>
            <a:endParaRPr lang="ru-RU" sz="2000" dirty="0"/>
          </a:p>
        </p:txBody>
      </p:sp>
    </p:spTree>
    <p:extLst>
      <p:ext uri="{BB962C8B-B14F-4D97-AF65-F5344CB8AC3E}">
        <p14:creationId xmlns:p14="http://schemas.microsoft.com/office/powerpoint/2010/main" val="42551317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88124" y="1300014"/>
            <a:ext cx="7155873" cy="745067"/>
          </a:xfrm>
          <a:solidFill>
            <a:schemeClr val="accent1">
              <a:lumMod val="40000"/>
              <a:lumOff val="60000"/>
            </a:schemeClr>
          </a:solidFill>
          <a:effectLst>
            <a:outerShdw blurRad="50800" dist="38100" dir="8100000" algn="tr" rotWithShape="0">
              <a:prstClr val="black">
                <a:alpha val="40000"/>
              </a:prstClr>
            </a:outerShdw>
          </a:effectLst>
        </p:spPr>
        <p:txBody>
          <a:bodyPr>
            <a:normAutofit fontScale="90000"/>
          </a:bodyPr>
          <a:lstStyle/>
          <a:p>
            <a:pPr lvl="0" algn="ctr"/>
            <a:r>
              <a:rPr lang="ka-GE" altLang="ru-RU" b="1" dirty="0">
                <a:solidFill>
                  <a:schemeClr val="tx1"/>
                </a:solidFill>
                <a:ea typeface="Calibri" panose="020F0502020204030204" pitchFamily="34" charset="0"/>
                <a:cs typeface="Times New Roman" panose="02020603050405020304" pitchFamily="18" charset="0"/>
              </a:rPr>
              <a:t>ბენეფიციართა მოკლე  ბიოგრაფია</a:t>
            </a:r>
            <a:r>
              <a:rPr lang="ka-GE" altLang="ru-RU" sz="3200" dirty="0">
                <a:solidFill>
                  <a:schemeClr val="tx1"/>
                </a:solidFill>
                <a:latin typeface="Arial" panose="020B0604020202020204" pitchFamily="34" charset="0"/>
              </a:rPr>
              <a:t/>
            </a:r>
            <a:br>
              <a:rPr lang="ka-GE" altLang="ru-RU" sz="3200" dirty="0">
                <a:solidFill>
                  <a:schemeClr val="tx1"/>
                </a:solidFill>
                <a:latin typeface="Arial" panose="020B0604020202020204" pitchFamily="34" charset="0"/>
              </a:rPr>
            </a:br>
            <a:endParaRPr lang="ru-RU" dirty="0"/>
          </a:p>
        </p:txBody>
      </p:sp>
      <p:sp>
        <p:nvSpPr>
          <p:cNvPr id="3" name="Объект 2"/>
          <p:cNvSpPr>
            <a:spLocks noGrp="1"/>
          </p:cNvSpPr>
          <p:nvPr>
            <p:ph idx="1"/>
          </p:nvPr>
        </p:nvSpPr>
        <p:spPr>
          <a:xfrm>
            <a:off x="701193" y="2370662"/>
            <a:ext cx="10308550" cy="4325697"/>
          </a:xfrm>
        </p:spPr>
        <p:txBody>
          <a:bodyPr/>
          <a:lstStyle/>
          <a:p>
            <a:pPr algn="just"/>
            <a:r>
              <a:rPr lang="ka-GE" sz="2000" b="1" dirty="0"/>
              <a:t>ალბერტ არჩაია </a:t>
            </a:r>
            <a:r>
              <a:rPr lang="ka-GE" dirty="0"/>
              <a:t>86 წლის, სკოლის დამთავრების შემდეგ სწავლობდა თბილისის პროფესიულ სასწავლებელში, 25 წელი მუშაობდა რკინიგზაში მემანქანედ, 8 წელი მუშაობდა სამშენებლო კომპანიაში</a:t>
            </a:r>
            <a:r>
              <a:rPr lang="ka-GE" dirty="0" smtClean="0"/>
              <a:t>.</a:t>
            </a:r>
            <a:endParaRPr lang="en-US" dirty="0" smtClean="0"/>
          </a:p>
          <a:p>
            <a:pPr algn="just"/>
            <a:r>
              <a:rPr lang="ka-GE" b="1" dirty="0"/>
              <a:t>ანგელინა სოსელია </a:t>
            </a:r>
            <a:r>
              <a:rPr lang="ka-GE" dirty="0"/>
              <a:t>84 წლის, სკოლის დამთავრების შემდებ სწავლობდა პროფესიულ სასწავლებელში ჭრა-კერვის ფაკულტეტზე. 8 წელი მუშაობდა თავისი პროფესიით, შემდეგ ფიზიკურად მუშაობდა სხვა და სხვა </a:t>
            </a:r>
            <a:r>
              <a:rPr lang="ka-GE" dirty="0" smtClean="0"/>
              <a:t>ადგილებში.</a:t>
            </a:r>
            <a:endParaRPr lang="en-US" dirty="0" smtClean="0"/>
          </a:p>
          <a:p>
            <a:pPr algn="just"/>
            <a:r>
              <a:rPr lang="ka-GE" sz="2000" b="1" dirty="0"/>
              <a:t>გრიალა მურღულია </a:t>
            </a:r>
            <a:r>
              <a:rPr lang="ka-GE" dirty="0"/>
              <a:t>81 წლის, სკოლის დამთავრების შემდეგ სწავლობდა პროფესიულ სასწავლებელში ბუღალტერიის ფაკულტეტზე, თავისი პროფესიით არ უმუშავია, 50 წელი მუშაობდა სამკერვალოში, ჯერ ფოთში მერე სენაკში. </a:t>
            </a:r>
            <a:endParaRPr lang="ka-GE" dirty="0" smtClean="0"/>
          </a:p>
          <a:p>
            <a:pPr algn="just"/>
            <a:r>
              <a:rPr lang="ka-GE" sz="2000" b="1" dirty="0" smtClean="0">
                <a:solidFill>
                  <a:schemeClr val="tx1"/>
                </a:solidFill>
              </a:rPr>
              <a:t>დავით </a:t>
            </a:r>
            <a:r>
              <a:rPr lang="ka-GE" sz="2000" b="1" dirty="0">
                <a:solidFill>
                  <a:schemeClr val="tx1"/>
                </a:solidFill>
              </a:rPr>
              <a:t>დეკანოიძე </a:t>
            </a:r>
            <a:r>
              <a:rPr lang="ka-GE" dirty="0"/>
              <a:t>81 წლის , სკოლის დამთავრების შემდეგ მუშაობდა  35 წელი </a:t>
            </a:r>
            <a:r>
              <a:rPr lang="ka-GE" dirty="0" smtClean="0"/>
              <a:t>მეწაღედ (ფეხსაცმლის შემკეთებლი ოსტატი).</a:t>
            </a:r>
            <a:endParaRPr lang="en-US" dirty="0"/>
          </a:p>
          <a:p>
            <a:endParaRPr lang="en-US" dirty="0" smtClean="0"/>
          </a:p>
          <a:p>
            <a:endParaRPr lang="en-US" dirty="0"/>
          </a:p>
          <a:p>
            <a:endParaRPr lang="en-US" dirty="0" smtClean="0"/>
          </a:p>
          <a:p>
            <a:endParaRPr lang="ru-RU" dirty="0"/>
          </a:p>
          <a:p>
            <a:endParaRPr lang="ru-RU" dirty="0"/>
          </a:p>
        </p:txBody>
      </p:sp>
      <p:sp>
        <p:nvSpPr>
          <p:cNvPr id="5" name="Прямоугольник 4"/>
          <p:cNvSpPr/>
          <p:nvPr/>
        </p:nvSpPr>
        <p:spPr>
          <a:xfrm>
            <a:off x="2553091" y="213894"/>
            <a:ext cx="6239209" cy="923330"/>
          </a:xfrm>
          <a:prstGeom prst="rect">
            <a:avLst/>
          </a:prstGeom>
        </p:spPr>
        <p:style>
          <a:lnRef idx="1">
            <a:schemeClr val="accent1"/>
          </a:lnRef>
          <a:fillRef idx="2">
            <a:schemeClr val="accent1"/>
          </a:fillRef>
          <a:effectRef idx="1">
            <a:schemeClr val="accent1"/>
          </a:effectRef>
          <a:fontRef idx="minor">
            <a:schemeClr val="dk1"/>
          </a:fontRef>
        </p:style>
        <p:txBody>
          <a:bodyPr wrap="none" lIns="91440" tIns="45720" rIns="91440" bIns="45720">
            <a:spAutoFit/>
          </a:bodyPr>
          <a:lstStyle/>
          <a:p>
            <a:pPr algn="ctr"/>
            <a:r>
              <a:rPr lang="ka-GE"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ვის ვემსახურებით?</a:t>
            </a:r>
            <a:endParaRPr lang="ru-RU"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21267738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87927" y="270933"/>
            <a:ext cx="11416146" cy="6984999"/>
          </a:xfrm>
        </p:spPr>
        <p:txBody>
          <a:bodyPr>
            <a:normAutofit fontScale="92500" lnSpcReduction="20000"/>
          </a:bodyPr>
          <a:lstStyle/>
          <a:p>
            <a:r>
              <a:rPr lang="ka-GE" sz="2200" b="1" dirty="0" smtClean="0"/>
              <a:t>დინარა </a:t>
            </a:r>
            <a:r>
              <a:rPr lang="ka-GE" sz="2200" b="1" dirty="0"/>
              <a:t>ჭკადუა </a:t>
            </a:r>
            <a:r>
              <a:rPr lang="en-US" sz="2200" dirty="0"/>
              <a:t>74</a:t>
            </a:r>
            <a:r>
              <a:rPr lang="ka-GE" sz="2200" dirty="0"/>
              <a:t>  წლის, სკოლის დამთავრების შემდეგ, სწავლობდა თბილისის უმაღლეს სასწავლებელში ფილოლოგის ფაკულტეტზე, 45 წელი მუშაობდა სკოლაში </a:t>
            </a:r>
            <a:r>
              <a:rPr lang="ka-GE" sz="2200" dirty="0" smtClean="0"/>
              <a:t>პედაგოგად. </a:t>
            </a:r>
            <a:endParaRPr lang="en-US" sz="2200" dirty="0" smtClean="0"/>
          </a:p>
          <a:p>
            <a:r>
              <a:rPr lang="ka-GE" sz="2200" b="1" dirty="0"/>
              <a:t>ვარდო ქაჯაია </a:t>
            </a:r>
            <a:r>
              <a:rPr lang="ka-GE" sz="2200" dirty="0"/>
              <a:t>85 წლის, დაამთავრა თბილისის პროფესიული სასწავლებელი ბუღალტერიის </a:t>
            </a:r>
            <a:r>
              <a:rPr lang="ka-GE" sz="2200" dirty="0" smtClean="0"/>
              <a:t>ფაკულტეტი</a:t>
            </a:r>
            <a:r>
              <a:rPr lang="en-US" sz="2200" dirty="0" smtClean="0"/>
              <a:t>.</a:t>
            </a:r>
          </a:p>
          <a:p>
            <a:r>
              <a:rPr lang="ka-GE" sz="2200" b="1" dirty="0">
                <a:solidFill>
                  <a:srgbClr val="FF0000"/>
                </a:solidFill>
              </a:rPr>
              <a:t>ზარუი აბდოიანი </a:t>
            </a:r>
            <a:r>
              <a:rPr lang="ka-GE" sz="2200" dirty="0">
                <a:solidFill>
                  <a:srgbClr val="FF0000"/>
                </a:solidFill>
              </a:rPr>
              <a:t>93 წლის, დაამთავრა პროფესიული სასწავლებელი, 40 წელი მუშაობდა სანატორიუმის შეფ მზარეულად, რომლის შემდეგაც მას გადაეცა ღირსების ორდენი,ზარუის ჰყავს შშმ პირი შვილი, რომელიც ცხოვრობს მასთნ </a:t>
            </a:r>
            <a:r>
              <a:rPr lang="ka-GE" sz="2200" dirty="0" smtClean="0">
                <a:solidFill>
                  <a:srgbClr val="FF0000"/>
                </a:solidFill>
              </a:rPr>
              <a:t>ერთდ.</a:t>
            </a:r>
            <a:endParaRPr lang="en-US" sz="2200" dirty="0" smtClean="0">
              <a:solidFill>
                <a:srgbClr val="FF0000"/>
              </a:solidFill>
            </a:endParaRPr>
          </a:p>
          <a:p>
            <a:r>
              <a:rPr lang="ka-GE" sz="2200" b="1" dirty="0"/>
              <a:t>თეიმურაზ კიკნაველიძე </a:t>
            </a:r>
            <a:r>
              <a:rPr lang="ka-GE" sz="2200" dirty="0"/>
              <a:t>49 წლის, სკოლის დამთავრების შემდეგ სწავლობდა  პროფესიულ სასწავლებელში ღვინის </a:t>
            </a:r>
            <a:r>
              <a:rPr lang="ka-GE" sz="2200" dirty="0" smtClean="0"/>
              <a:t>ტექნოლოგიები.</a:t>
            </a:r>
            <a:endParaRPr lang="en-US" sz="2200" dirty="0" smtClean="0"/>
          </a:p>
          <a:p>
            <a:r>
              <a:rPr lang="ka-GE" sz="2200" b="1" dirty="0"/>
              <a:t>ლამარა წულეისკირი </a:t>
            </a:r>
            <a:r>
              <a:rPr lang="ka-GE" sz="2200" dirty="0"/>
              <a:t>83 წლის, სკოლის დამთავრების შემდეგ სწავლობდა პრფესიულ სასწავლებელში ბუღალტერიის ფაკულტეტზე, </a:t>
            </a:r>
            <a:r>
              <a:rPr lang="ka-GE" sz="2200" dirty="0" smtClean="0"/>
              <a:t>პროფესიით.</a:t>
            </a:r>
            <a:endParaRPr lang="en-US" sz="2200" dirty="0" smtClean="0"/>
          </a:p>
          <a:p>
            <a:r>
              <a:rPr lang="ka-GE" sz="2200" b="1" dirty="0"/>
              <a:t>ლიანა ფირცხალავა </a:t>
            </a:r>
            <a:r>
              <a:rPr lang="ka-GE" sz="2200" dirty="0"/>
              <a:t>77 წლის  მარტოხელა, სკოლის დამთავრების შემდეგ  40 წელი მუშაობდა ქალაქის </a:t>
            </a:r>
            <a:r>
              <a:rPr lang="ka-GE" sz="2200" dirty="0" smtClean="0"/>
              <a:t>საბჭოში, </a:t>
            </a:r>
            <a:r>
              <a:rPr lang="ka-GE" sz="2200" dirty="0"/>
              <a:t>კადრების </a:t>
            </a:r>
            <a:r>
              <a:rPr lang="ka-GE" sz="2200" dirty="0" smtClean="0"/>
              <a:t>უფროსად.</a:t>
            </a:r>
            <a:endParaRPr lang="en-US" sz="2200" dirty="0" smtClean="0"/>
          </a:p>
          <a:p>
            <a:r>
              <a:rPr lang="ka-GE" sz="2200" b="1" dirty="0">
                <a:solidFill>
                  <a:schemeClr val="tx1"/>
                </a:solidFill>
              </a:rPr>
              <a:t>ლიდია სუხანოვი </a:t>
            </a:r>
            <a:r>
              <a:rPr lang="ka-GE" sz="2200" dirty="0"/>
              <a:t>81 წლის, </a:t>
            </a:r>
            <a:r>
              <a:rPr lang="ka-GE" sz="2200" dirty="0" smtClean="0"/>
              <a:t>უმაღლესი განათლებით, </a:t>
            </a:r>
            <a:r>
              <a:rPr lang="ka-GE" sz="2200" dirty="0"/>
              <a:t>45 წელი მუშაობდა განათლების სფეროში რუსული ენის </a:t>
            </a:r>
            <a:r>
              <a:rPr lang="ka-GE" sz="2200" dirty="0" smtClean="0"/>
              <a:t>სპეციალისტად</a:t>
            </a:r>
            <a:r>
              <a:rPr lang="en-US" sz="2200" dirty="0" smtClean="0"/>
              <a:t>.</a:t>
            </a:r>
          </a:p>
          <a:p>
            <a:r>
              <a:rPr lang="ka-GE" sz="2200" b="1" dirty="0"/>
              <a:t>მერი სახეიშვილი </a:t>
            </a:r>
            <a:r>
              <a:rPr lang="ka-GE" sz="2200" dirty="0"/>
              <a:t>84 წლის, უმარლესი განათლებით, 23 წელი მუშაობდა განათლების </a:t>
            </a:r>
            <a:r>
              <a:rPr lang="ka-GE" sz="2200" dirty="0" smtClean="0"/>
              <a:t>სფეროში;.</a:t>
            </a:r>
            <a:endParaRPr lang="en-US" sz="2200" dirty="0" smtClean="0"/>
          </a:p>
          <a:p>
            <a:r>
              <a:rPr lang="ka-GE" sz="2200" b="1" dirty="0"/>
              <a:t>ჟორჟეტა ბესელია </a:t>
            </a:r>
            <a:r>
              <a:rPr lang="ka-GE" sz="2200" dirty="0"/>
              <a:t>71 წლის</a:t>
            </a:r>
            <a:r>
              <a:rPr lang="ka-GE" sz="2200" dirty="0" smtClean="0"/>
              <a:t>, მიღებული აქვს პროფესიული განათლება, </a:t>
            </a:r>
            <a:r>
              <a:rPr lang="ka-GE" sz="2200" dirty="0"/>
              <a:t>12  წელი მუშაობდა </a:t>
            </a:r>
            <a:r>
              <a:rPr lang="ka-GE" sz="2200" dirty="0" smtClean="0"/>
              <a:t>ბუღალტრად </a:t>
            </a:r>
            <a:r>
              <a:rPr lang="ka-GE" sz="2200" dirty="0"/>
              <a:t>ხილ- ბოსტანის საპრეტენზიო იურიდიულ </a:t>
            </a:r>
            <a:r>
              <a:rPr lang="ka-GE" sz="2200" dirty="0" smtClean="0"/>
              <a:t>განყოფილებაში.</a:t>
            </a:r>
            <a:r>
              <a:rPr lang="en-US" sz="2200" dirty="0"/>
              <a:t> </a:t>
            </a:r>
            <a:endParaRPr lang="en-US" sz="2200" dirty="0" smtClean="0"/>
          </a:p>
          <a:p>
            <a:pPr algn="just"/>
            <a:r>
              <a:rPr lang="ka-GE" sz="2200" b="1" dirty="0"/>
              <a:t>რობერტი შალამბერიძე </a:t>
            </a:r>
            <a:r>
              <a:rPr lang="ka-GE" sz="2200" dirty="0"/>
              <a:t>52 წლის, იძულებით გადადგილებული პირი, სწავლობდა რუსეთში საინჟინრო ფაკულტეტზე, 1 წელი მუშაობდა მშენებლობაზე, შემდეგ   იბრძოდა საქართველოს დამოუკიდებლობისთვის, </a:t>
            </a:r>
            <a:r>
              <a:rPr lang="ka-GE" sz="2200" dirty="0" smtClean="0"/>
              <a:t>ვეტერანი.</a:t>
            </a:r>
            <a:endParaRPr lang="en-US" sz="2200" dirty="0"/>
          </a:p>
          <a:p>
            <a:endParaRPr lang="en-US" dirty="0"/>
          </a:p>
          <a:p>
            <a:endParaRPr lang="en-US" dirty="0"/>
          </a:p>
          <a:p>
            <a:endParaRPr lang="en-US" dirty="0"/>
          </a:p>
          <a:p>
            <a:endParaRPr lang="en-US" dirty="0"/>
          </a:p>
          <a:p>
            <a:endParaRPr lang="en-US" dirty="0"/>
          </a:p>
          <a:p>
            <a:endParaRPr lang="en-US" dirty="0" smtClean="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647205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40267" y="162456"/>
            <a:ext cx="10495587" cy="6585477"/>
          </a:xfrm>
        </p:spPr>
        <p:txBody>
          <a:bodyPr>
            <a:normAutofit lnSpcReduction="10000"/>
          </a:bodyPr>
          <a:lstStyle/>
          <a:p>
            <a:r>
              <a:rPr lang="ka-GE" sz="2100" b="1" dirty="0" smtClean="0"/>
              <a:t>ღუღუნი </a:t>
            </a:r>
            <a:r>
              <a:rPr lang="ka-GE" sz="2100" b="1" dirty="0"/>
              <a:t>გოგია </a:t>
            </a:r>
            <a:r>
              <a:rPr lang="ka-GE" dirty="0"/>
              <a:t>81 წლის, </a:t>
            </a:r>
            <a:r>
              <a:rPr lang="ka-GE" dirty="0" smtClean="0"/>
              <a:t>პროფესიული განათლებით, კვების </a:t>
            </a:r>
            <a:r>
              <a:rPr lang="ka-GE" dirty="0"/>
              <a:t>მრეწველობის </a:t>
            </a:r>
            <a:r>
              <a:rPr lang="ka-GE" dirty="0" smtClean="0"/>
              <a:t>ტექნიკ-მექანიკოსი, </a:t>
            </a:r>
            <a:r>
              <a:rPr lang="ka-GE" dirty="0"/>
              <a:t>15  წლი მუშაობდა  დიპლომატიური კორპუსის მმართველად.  იყო არასამთავრობო ორგანიზაციის წევრი. </a:t>
            </a:r>
            <a:r>
              <a:rPr lang="ka-GE" dirty="0" smtClean="0"/>
              <a:t> </a:t>
            </a:r>
            <a:r>
              <a:rPr lang="ka-GE" dirty="0"/>
              <a:t>ღუღუნი ცხოვრობს შშმ შვილთან ერთად რომელსაც თვითონ უვლის, თუმცა ძალიან უჭირს მისი მოვლა, მისი ჯამთელობის მდგომარეობის გამო</a:t>
            </a:r>
            <a:r>
              <a:rPr lang="ka-GE" dirty="0" smtClean="0"/>
              <a:t>.</a:t>
            </a:r>
            <a:endParaRPr lang="en-US" dirty="0" smtClean="0"/>
          </a:p>
          <a:p>
            <a:r>
              <a:rPr lang="ka-GE" sz="2100" b="1" dirty="0"/>
              <a:t>ხუნტული ხურცილავა </a:t>
            </a:r>
            <a:r>
              <a:rPr lang="ka-GE" dirty="0"/>
              <a:t>79 წლის  მარტოხელა, მუშაობდა ფიზიკურად სხვა და სხვა </a:t>
            </a:r>
            <a:r>
              <a:rPr lang="ka-GE" dirty="0" smtClean="0"/>
              <a:t>სამუშაოზე.</a:t>
            </a:r>
            <a:endParaRPr lang="en-US" dirty="0"/>
          </a:p>
          <a:p>
            <a:r>
              <a:rPr lang="ka-GE" sz="2100" b="1" dirty="0"/>
              <a:t>ჯემალი გაგუა </a:t>
            </a:r>
            <a:r>
              <a:rPr lang="ka-GE" dirty="0"/>
              <a:t>76 წლის, სკოლის დამთავრების შემდეგ მუშაობდა ფიზიკურად სხვა და სხვა ადგილებში, მშენებლობაზე, ჯემალი არის იძულებით გადადგილებული </a:t>
            </a:r>
            <a:r>
              <a:rPr lang="ka-GE" dirty="0" smtClean="0"/>
              <a:t>პირი.</a:t>
            </a:r>
            <a:endParaRPr lang="en-US" dirty="0"/>
          </a:p>
          <a:p>
            <a:r>
              <a:rPr lang="ka-GE" sz="2100" b="1" dirty="0"/>
              <a:t>ჯემალი ნინუა </a:t>
            </a:r>
            <a:r>
              <a:rPr lang="ka-GE" dirty="0"/>
              <a:t>82 წლის, სკოლის დამთავრების შემდეგ მუშაობდა ფიზიკურად, სხვა და სხვა </a:t>
            </a:r>
            <a:r>
              <a:rPr lang="ka-GE" dirty="0" smtClean="0"/>
              <a:t>ადგილებში</a:t>
            </a:r>
            <a:r>
              <a:rPr lang="ka-GE" dirty="0"/>
              <a:t>.</a:t>
            </a:r>
            <a:r>
              <a:rPr lang="ka-GE" dirty="0" smtClean="0"/>
              <a:t> </a:t>
            </a:r>
          </a:p>
          <a:p>
            <a:r>
              <a:rPr lang="ka-GE" sz="2100" b="1" dirty="0" smtClean="0"/>
              <a:t>სვეტლანა </a:t>
            </a:r>
            <a:r>
              <a:rPr lang="ka-GE" sz="2100" b="1" dirty="0"/>
              <a:t>აბშილავა </a:t>
            </a:r>
            <a:r>
              <a:rPr lang="ka-GE" dirty="0"/>
              <a:t>79 წლის, იძულებით გადაადგილებული პირი, სკოლის დამთავრების შემდეგ სწავლობდა სოხუმის პროფესიულ სასწავლებელში ,  20 წელი მუშაობდა აგრო-გაზ -</a:t>
            </a:r>
            <a:r>
              <a:rPr lang="ka-GE" dirty="0" smtClean="0"/>
              <a:t>ში</a:t>
            </a:r>
            <a:r>
              <a:rPr lang="ka-GE" dirty="0"/>
              <a:t>.</a:t>
            </a:r>
            <a:endParaRPr lang="en-US" dirty="0"/>
          </a:p>
          <a:p>
            <a:r>
              <a:rPr lang="ka-GE" sz="2100" b="1" dirty="0"/>
              <a:t>სულიკო ხევსურიანი </a:t>
            </a:r>
            <a:r>
              <a:rPr lang="ka-GE" dirty="0"/>
              <a:t>94 წლის, უმაღლეს განათლებით. 26 წელი  მუშაობდა სკოლაში  პედაგოგად, 2006 წელს მას გადაეცა ღირსების ორდენი, ასევე </a:t>
            </a:r>
            <a:r>
              <a:rPr lang="ka-GE" dirty="0" smtClean="0"/>
              <a:t>აქვს </a:t>
            </a:r>
            <a:r>
              <a:rPr lang="ka-GE" dirty="0"/>
              <a:t>დაწერილი წიგნი </a:t>
            </a:r>
            <a:r>
              <a:rPr lang="ka-GE" b="1" dirty="0" smtClean="0"/>
              <a:t>„სენაკი </a:t>
            </a:r>
            <a:r>
              <a:rPr lang="ka-GE" b="1" dirty="0"/>
              <a:t>100 </a:t>
            </a:r>
            <a:r>
              <a:rPr lang="ka-GE" b="1" dirty="0" smtClean="0"/>
              <a:t>წლის“</a:t>
            </a:r>
            <a:r>
              <a:rPr lang="en-US" b="1" dirty="0" smtClean="0"/>
              <a:t>.</a:t>
            </a:r>
            <a:r>
              <a:rPr lang="ka-GE" dirty="0"/>
              <a:t> </a:t>
            </a:r>
            <a:endParaRPr lang="en-US" dirty="0"/>
          </a:p>
          <a:p>
            <a:r>
              <a:rPr lang="ka-GE" sz="2100" b="1" dirty="0"/>
              <a:t>ტოლია ოდიშარია </a:t>
            </a:r>
            <a:r>
              <a:rPr lang="ka-GE" dirty="0"/>
              <a:t>85 წლის, სკოლის დამთავრების შემდეგ სწავლობდა ქუთაისის პროფესიულ სასწავლებელში  ხელოსნობის ფაკულტეტზე, სწავლის დასრულების შემდეგ მუშაობდა  მესაქონლეობის ფერმაში. </a:t>
            </a:r>
            <a:endParaRPr lang="en-US" dirty="0"/>
          </a:p>
          <a:p>
            <a:r>
              <a:rPr lang="ka-GE" sz="2100" b="1" dirty="0"/>
              <a:t>ფერდინანდი გრიგოლია </a:t>
            </a:r>
            <a:r>
              <a:rPr lang="ka-GE" dirty="0"/>
              <a:t>77 წლის, სკოლის დამთავრების შემდეგ სწავლობდა პროფესიულ სასწაუვლებელში სამშენებლო ფაკულტეტზე, 23 წელი მუშაობდა სამშენებლო ქარხანაში მომარაგების უფროსად. </a:t>
            </a:r>
            <a:endParaRPr lang="en-US" dirty="0"/>
          </a:p>
          <a:p>
            <a:pPr marL="0" indent="0">
              <a:buNone/>
            </a:pPr>
            <a:endParaRPr lang="en-US" dirty="0"/>
          </a:p>
          <a:p>
            <a:endParaRPr lang="en-US" dirty="0"/>
          </a:p>
        </p:txBody>
      </p:sp>
    </p:spTree>
    <p:extLst>
      <p:ext uri="{BB962C8B-B14F-4D97-AF65-F5344CB8AC3E}">
        <p14:creationId xmlns:p14="http://schemas.microsoft.com/office/powerpoint/2010/main" val="183688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8667" y="355600"/>
            <a:ext cx="6908799" cy="812800"/>
          </a:xfrm>
        </p:spPr>
        <p:txBody>
          <a:bodyPr>
            <a:normAutofit fontScale="90000"/>
          </a:bodyPr>
          <a:lstStyle/>
          <a:p>
            <a:pPr lvl="0"/>
            <a:r>
              <a:rPr lang="ka-GE" b="1" dirty="0">
                <a:ln w="22225">
                  <a:solidFill>
                    <a:schemeClr val="accent2"/>
                  </a:solidFill>
                  <a:prstDash val="solid"/>
                </a:ln>
                <a:solidFill>
                  <a:schemeClr val="accent2">
                    <a:lumMod val="40000"/>
                    <a:lumOff val="60000"/>
                  </a:schemeClr>
                </a:solidFill>
              </a:rPr>
              <a:t>ბენეფიციარების</a:t>
            </a:r>
            <a:r>
              <a:rPr lang="ka-GE" dirty="0"/>
              <a:t> </a:t>
            </a:r>
            <a:r>
              <a:rPr lang="ka-GE" b="1" dirty="0" smtClean="0">
                <a:ln w="22225">
                  <a:solidFill>
                    <a:schemeClr val="accent2"/>
                  </a:solidFill>
                  <a:prstDash val="solid"/>
                </a:ln>
                <a:solidFill>
                  <a:schemeClr val="accent2">
                    <a:lumMod val="40000"/>
                    <a:lumOff val="60000"/>
                  </a:schemeClr>
                </a:solidFill>
              </a:rPr>
              <a:t>გამოხმაურება</a:t>
            </a:r>
            <a:r>
              <a:rPr lang="en-US" dirty="0"/>
              <a:t/>
            </a:r>
            <a:br>
              <a:rPr lang="en-US" dirty="0"/>
            </a:br>
            <a:endParaRPr lang="en-US" dirty="0"/>
          </a:p>
        </p:txBody>
      </p:sp>
      <p:sp>
        <p:nvSpPr>
          <p:cNvPr id="3" name="Объект 2"/>
          <p:cNvSpPr>
            <a:spLocks noGrp="1"/>
          </p:cNvSpPr>
          <p:nvPr>
            <p:ph idx="1"/>
          </p:nvPr>
        </p:nvSpPr>
        <p:spPr>
          <a:xfrm>
            <a:off x="502183" y="1084903"/>
            <a:ext cx="11015562" cy="5519097"/>
          </a:xfrm>
        </p:spPr>
        <p:txBody>
          <a:bodyPr>
            <a:normAutofit fontScale="92500" lnSpcReduction="10000"/>
          </a:bodyPr>
          <a:lstStyle/>
          <a:p>
            <a:r>
              <a:rPr lang="ka-GE" dirty="0"/>
              <a:t>პროექტმა ჩემი ცხოვრება შეცვალა, მომეცა </a:t>
            </a:r>
            <a:r>
              <a:rPr lang="ka-GE" dirty="0" smtClean="0"/>
              <a:t>იმედი, </a:t>
            </a:r>
            <a:r>
              <a:rPr lang="ka-GE" dirty="0" smtClean="0">
                <a:solidFill>
                  <a:schemeClr val="tx1"/>
                </a:solidFill>
              </a:rPr>
              <a:t>მაგრძნობინა </a:t>
            </a:r>
            <a:r>
              <a:rPr lang="ka-GE" dirty="0">
                <a:solidFill>
                  <a:schemeClr val="tx1"/>
                </a:solidFill>
              </a:rPr>
              <a:t>რომ </a:t>
            </a:r>
            <a:r>
              <a:rPr lang="ka-GE" dirty="0" smtClean="0">
                <a:solidFill>
                  <a:schemeClr val="tx1"/>
                </a:solidFill>
              </a:rPr>
              <a:t>ჩემი ხელისუფლება დაინტერესდა </a:t>
            </a:r>
            <a:r>
              <a:rPr lang="ka-GE" dirty="0">
                <a:solidFill>
                  <a:schemeClr val="tx1"/>
                </a:solidFill>
              </a:rPr>
              <a:t>ჩემი </a:t>
            </a:r>
            <a:r>
              <a:rPr lang="ka-GE" dirty="0" smtClean="0">
                <a:solidFill>
                  <a:schemeClr val="tx1"/>
                </a:solidFill>
              </a:rPr>
              <a:t>პრობლემებით</a:t>
            </a:r>
            <a:r>
              <a:rPr lang="en-US" dirty="0" smtClean="0">
                <a:solidFill>
                  <a:schemeClr val="tx1"/>
                </a:solidFill>
              </a:rPr>
              <a:t>, </a:t>
            </a:r>
          </a:p>
          <a:p>
            <a:r>
              <a:rPr lang="ka-GE" dirty="0" smtClean="0"/>
              <a:t>მაგრძნობინა </a:t>
            </a:r>
            <a:r>
              <a:rPr lang="ka-GE" dirty="0"/>
              <a:t>რომ ვიღაცას ვახსოვარ რომ მეც ამ საზოგადოების სრულფასოვანი წევრი </a:t>
            </a:r>
            <a:r>
              <a:rPr lang="ka-GE" dirty="0" smtClean="0"/>
              <a:t>ვარ</a:t>
            </a:r>
            <a:r>
              <a:rPr lang="ka-GE" dirty="0"/>
              <a:t>;</a:t>
            </a:r>
            <a:endParaRPr lang="en-US" dirty="0" smtClean="0"/>
          </a:p>
          <a:p>
            <a:r>
              <a:rPr lang="ka-GE" dirty="0" smtClean="0"/>
              <a:t>ხშირად </a:t>
            </a:r>
            <a:r>
              <a:rPr lang="ka-GE" dirty="0"/>
              <a:t>ვსაუბრობ მათთან </a:t>
            </a:r>
            <a:r>
              <a:rPr lang="ka-GE" dirty="0" smtClean="0"/>
              <a:t>სხვადასხვა </a:t>
            </a:r>
            <a:r>
              <a:rPr lang="ka-GE" dirty="0"/>
              <a:t>თემებზე, ჩემთვის ეს ძალიან დიდი </a:t>
            </a:r>
            <a:r>
              <a:rPr lang="ka-GE" dirty="0" smtClean="0"/>
              <a:t>მოტივაცია</a:t>
            </a:r>
            <a:endParaRPr lang="en-US" dirty="0" smtClean="0"/>
          </a:p>
          <a:p>
            <a:r>
              <a:rPr lang="ka-GE" dirty="0"/>
              <a:t>სინათლესავით გამოჩნდნენ ეს ადამიანები, </a:t>
            </a:r>
            <a:endParaRPr lang="en-US" dirty="0" smtClean="0"/>
          </a:p>
          <a:p>
            <a:r>
              <a:rPr lang="ka-GE" dirty="0"/>
              <a:t>ჩემი ცხოვრება პროექტის დაწყებამდე იყო უიმედო და უფერული, ყველაზე მეტად ადამიანთან საუბარს </a:t>
            </a:r>
            <a:r>
              <a:rPr lang="ka-GE" dirty="0" smtClean="0"/>
              <a:t>ვიყავი </a:t>
            </a:r>
            <a:r>
              <a:rPr lang="ka-GE" dirty="0"/>
              <a:t>მოწყურებული, მეზობლები ძალიან იშვიათად მაკითხავენ, ყველას თავისი საქმე და პრობლემა აქვს, </a:t>
            </a:r>
            <a:endParaRPr lang="en-US" dirty="0" smtClean="0"/>
          </a:p>
          <a:p>
            <a:r>
              <a:rPr lang="ka-GE" dirty="0"/>
              <a:t>პირველად მეშინოდა არ ვიცნობდი მაგრამ დღეს უკვე როცა მიდიან სულ </a:t>
            </a:r>
            <a:r>
              <a:rPr lang="ka-GE" dirty="0" smtClean="0"/>
              <a:t>ვეკითხები</a:t>
            </a:r>
            <a:r>
              <a:rPr lang="ka-GE" dirty="0"/>
              <a:t>, რამდენ ხანში </a:t>
            </a:r>
            <a:r>
              <a:rPr lang="ka-GE" dirty="0" smtClean="0"/>
              <a:t>მოხვალთ? </a:t>
            </a:r>
            <a:r>
              <a:rPr lang="ka-GE" dirty="0"/>
              <a:t>ი</a:t>
            </a:r>
            <a:r>
              <a:rPr lang="ka-GE" dirty="0" smtClean="0"/>
              <a:t>სე </a:t>
            </a:r>
            <a:r>
              <a:rPr lang="ka-GE" dirty="0"/>
              <a:t>შევეჩვიე და მეიმედება ეს ხალხი,  მადლიერი ვარ მათი, ხშირად ვსაუბრობთ, ვეუბნები არაფერი მინდა მარტო მესაუბრეთ მეთქი, მადლობა </a:t>
            </a:r>
            <a:r>
              <a:rPr lang="ka-GE" dirty="0" smtClean="0"/>
              <a:t>მათ.</a:t>
            </a:r>
            <a:endParaRPr lang="en-US" dirty="0" smtClean="0"/>
          </a:p>
          <a:p>
            <a:r>
              <a:rPr lang="ka-GE" dirty="0"/>
              <a:t>ერთ დღეს სრულიად უცხო ადამიანები მოვიდნენ და მეუბნებიან რომ ჩვენ დაგეხმარებითო, სახლის დალაგებაში გაწმენდაში, ეზოს მოწესრიგებაში, დაბანა ჭამაში, სოციალურ საკითხებში, ძალიან მოულოდნელი და დაუჯერებელი იყო ეს ყველაფერი, მადლიერი ვარ მათი, ხშირად ვსაუბრობთ, და წასვლის წინ სულ ვეკითხები როდის </a:t>
            </a:r>
            <a:r>
              <a:rPr lang="ka-GE" dirty="0" smtClean="0"/>
              <a:t>მოხვალთ მეთქი, </a:t>
            </a:r>
            <a:r>
              <a:rPr lang="ka-GE" dirty="0"/>
              <a:t>ისე შევეჩვიე. </a:t>
            </a:r>
            <a:endParaRPr lang="en-US" dirty="0" smtClean="0"/>
          </a:p>
          <a:p>
            <a:r>
              <a:rPr lang="ka-GE" dirty="0"/>
              <a:t>ვგრძნობ მათ გვერდით დგომას. </a:t>
            </a:r>
            <a:endParaRPr lang="en-US" dirty="0" smtClean="0"/>
          </a:p>
          <a:p>
            <a:r>
              <a:rPr lang="ka-GE" dirty="0"/>
              <a:t>ჯგუფის დახმარებით ჩემი ცხოვრება შეიცვალა</a:t>
            </a:r>
            <a:r>
              <a:rPr lang="ka-GE" dirty="0" smtClean="0"/>
              <a:t>,</a:t>
            </a:r>
            <a:r>
              <a:rPr lang="en-US" dirty="0" smtClean="0"/>
              <a:t> </a:t>
            </a:r>
            <a:r>
              <a:rPr lang="ka-GE" dirty="0"/>
              <a:t>მოწყურებული ვარ ადამიანებთან საუბარს, მეტყველებაც მიჭირს, ეს ადამიანები მეხმარებიან განტვირთვაში, ხშირად </a:t>
            </a:r>
            <a:r>
              <a:rPr lang="ka-GE" dirty="0" smtClean="0"/>
              <a:t>ვსაუბრობთ.</a:t>
            </a:r>
            <a:endParaRPr lang="en-US" dirty="0" smtClean="0"/>
          </a:p>
          <a:p>
            <a:endParaRPr lang="en-US" dirty="0" smtClean="0"/>
          </a:p>
          <a:p>
            <a:endParaRPr lang="en-US" dirty="0">
              <a:solidFill>
                <a:schemeClr val="tx1"/>
              </a:solidFill>
            </a:endParaRPr>
          </a:p>
        </p:txBody>
      </p:sp>
    </p:spTree>
    <p:extLst>
      <p:ext uri="{BB962C8B-B14F-4D97-AF65-F5344CB8AC3E}">
        <p14:creationId xmlns:p14="http://schemas.microsoft.com/office/powerpoint/2010/main" val="40161268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BEBA8EAE-BF5A-486C-A8C5-ECC9F3942E4B}">
                <a14:imgProps xmlns:a14="http://schemas.microsoft.com/office/drawing/2010/main">
                  <a14:imgLayer r:embed="rId3">
                    <a14:imgEffect>
                      <a14:brightnessContrast bright="40000"/>
                    </a14:imgEffect>
                  </a14:imgLayer>
                </a14:imgProps>
              </a:ext>
              <a:ext uri="{28A0092B-C50C-407E-A947-70E740481C1C}">
                <a14:useLocalDpi xmlns:a14="http://schemas.microsoft.com/office/drawing/2010/main" val="0"/>
              </a:ext>
            </a:extLst>
          </a:blip>
          <a:stretch>
            <a:fillRect/>
          </a:stretch>
        </p:blipFill>
        <p:spPr>
          <a:xfrm>
            <a:off x="2512290" y="203729"/>
            <a:ext cx="6317672" cy="6317672"/>
          </a:xfrm>
          <a:effectLst>
            <a:outerShdw blurRad="50800" dist="38100" dir="5400000" algn="t" rotWithShape="0">
              <a:srgbClr val="002060">
                <a:alpha val="40000"/>
              </a:srgbClr>
            </a:outerShdw>
          </a:effectLst>
        </p:spPr>
      </p:pic>
      <p:sp>
        <p:nvSpPr>
          <p:cNvPr id="5" name="Заголовок 1"/>
          <p:cNvSpPr>
            <a:spLocks noGrp="1"/>
          </p:cNvSpPr>
          <p:nvPr>
            <p:ph type="title"/>
          </p:nvPr>
        </p:nvSpPr>
        <p:spPr>
          <a:xfrm>
            <a:off x="1636374" y="2692399"/>
            <a:ext cx="8495915" cy="2886364"/>
          </a:xfrm>
        </p:spPr>
        <p:txBody>
          <a:bodyPr>
            <a:normAutofit fontScale="90000"/>
          </a:bodyPr>
          <a:lstStyle/>
          <a:p>
            <a:pPr lvl="0"/>
            <a:r>
              <a:rPr lang="ka-GE" sz="12800" b="1"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გმადლობთ</a:t>
            </a:r>
            <a:r>
              <a:rPr lang="en-US"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
            </a:r>
            <a:br>
              <a:rPr lang="en-US"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br>
            <a:endParaRPr lang="en-US"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Tree>
    <p:extLst>
      <p:ext uri="{BB962C8B-B14F-4D97-AF65-F5344CB8AC3E}">
        <p14:creationId xmlns:p14="http://schemas.microsoft.com/office/powerpoint/2010/main" val="1679773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3583" y="555619"/>
            <a:ext cx="9911211" cy="1002890"/>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ctr"/>
            <a:r>
              <a:rPr lang="ka-GE" sz="2400" b="1" dirty="0">
                <a:solidFill>
                  <a:srgbClr val="002060"/>
                </a:solidFill>
              </a:rPr>
              <a:t>შეზღუდული შესაძლებლობების მქონე პირთა ინტეგრაციისა და</a:t>
            </a:r>
            <a:br>
              <a:rPr lang="ka-GE" sz="2400" b="1" dirty="0">
                <a:solidFill>
                  <a:srgbClr val="002060"/>
                </a:solidFill>
              </a:rPr>
            </a:br>
            <a:r>
              <a:rPr lang="ka-GE" sz="2400" b="1" dirty="0">
                <a:solidFill>
                  <a:srgbClr val="002060"/>
                </a:solidFill>
              </a:rPr>
              <a:t>განვითარების ასოციაცია „ჰანგი</a:t>
            </a:r>
            <a:endParaRPr lang="en-US" sz="2400" b="1" dirty="0">
              <a:solidFill>
                <a:srgbClr val="002060"/>
              </a:solidFill>
            </a:endParaRPr>
          </a:p>
        </p:txBody>
      </p:sp>
      <p:sp>
        <p:nvSpPr>
          <p:cNvPr id="3" name="Объект 2"/>
          <p:cNvSpPr>
            <a:spLocks noGrp="1"/>
          </p:cNvSpPr>
          <p:nvPr>
            <p:ph idx="1"/>
          </p:nvPr>
        </p:nvSpPr>
        <p:spPr>
          <a:xfrm>
            <a:off x="133583" y="1873949"/>
            <a:ext cx="9858739" cy="3739200"/>
          </a:xfrm>
        </p:spPr>
        <p:style>
          <a:lnRef idx="1">
            <a:schemeClr val="accent1"/>
          </a:lnRef>
          <a:fillRef idx="2">
            <a:schemeClr val="accent1"/>
          </a:fillRef>
          <a:effectRef idx="1">
            <a:schemeClr val="accent1"/>
          </a:effectRef>
          <a:fontRef idx="minor">
            <a:schemeClr val="dk1"/>
          </a:fontRef>
        </p:style>
        <p:txBody>
          <a:bodyPr>
            <a:normAutofit/>
          </a:bodyPr>
          <a:lstStyle/>
          <a:p>
            <a:pPr marL="0" indent="0" algn="just">
              <a:buNone/>
            </a:pPr>
            <a:r>
              <a:rPr lang="ka-GE" sz="3200" dirty="0" smtClean="0">
                <a:solidFill>
                  <a:srgbClr val="C00000"/>
                </a:solidFill>
              </a:rPr>
              <a:t>დაფუძნდა 1999 წელს, მისი მიზანია შშმ </a:t>
            </a:r>
            <a:r>
              <a:rPr lang="ka-GE" sz="3200" dirty="0">
                <a:solidFill>
                  <a:srgbClr val="C00000"/>
                </a:solidFill>
              </a:rPr>
              <a:t>პირების ფსიქოსოციალური რეაბილიტაცია, </a:t>
            </a:r>
            <a:r>
              <a:rPr lang="ka-GE" sz="3200" dirty="0" smtClean="0">
                <a:solidFill>
                  <a:srgbClr val="C00000"/>
                </a:solidFill>
              </a:rPr>
              <a:t>მათი შესაძლებლობების </a:t>
            </a:r>
            <a:r>
              <a:rPr lang="ka-GE" sz="3200" dirty="0">
                <a:solidFill>
                  <a:srgbClr val="C00000"/>
                </a:solidFill>
              </a:rPr>
              <a:t>გამოვლენა-განვითარება, </a:t>
            </a:r>
            <a:r>
              <a:rPr lang="ka-GE" sz="3200" dirty="0" smtClean="0">
                <a:solidFill>
                  <a:srgbClr val="C00000"/>
                </a:solidFill>
              </a:rPr>
              <a:t>ხელმისაწვდომი პროფესიის </a:t>
            </a:r>
            <a:r>
              <a:rPr lang="ka-GE" sz="3200" dirty="0">
                <a:solidFill>
                  <a:srgbClr val="C00000"/>
                </a:solidFill>
              </a:rPr>
              <a:t>სწავლება-დასაქმება, თანაბარი პირობების </a:t>
            </a:r>
            <a:r>
              <a:rPr lang="ka-GE" sz="3200" dirty="0" smtClean="0">
                <a:solidFill>
                  <a:srgbClr val="C00000"/>
                </a:solidFill>
              </a:rPr>
              <a:t>შექმნა, უფლებების </a:t>
            </a:r>
            <a:r>
              <a:rPr lang="ka-GE" sz="3200" dirty="0">
                <a:solidFill>
                  <a:srgbClr val="C00000"/>
                </a:solidFill>
              </a:rPr>
              <a:t>დაცვა, საზოგადოებრივ საქმიანობაში აქტიური </a:t>
            </a:r>
            <a:r>
              <a:rPr lang="ka-GE" sz="3200" dirty="0" smtClean="0">
                <a:solidFill>
                  <a:srgbClr val="C00000"/>
                </a:solidFill>
              </a:rPr>
              <a:t>ჩართვა, საზოგადოებაში </a:t>
            </a:r>
            <a:r>
              <a:rPr lang="ka-GE" sz="3200" dirty="0">
                <a:solidFill>
                  <a:srgbClr val="C00000"/>
                </a:solidFill>
              </a:rPr>
              <a:t>ინტეგრაცია</a:t>
            </a:r>
            <a:r>
              <a:rPr lang="ka-GE" sz="3200" dirty="0" smtClean="0">
                <a:solidFill>
                  <a:srgbClr val="C00000"/>
                </a:solidFill>
              </a:rPr>
              <a:t>. </a:t>
            </a:r>
          </a:p>
          <a:p>
            <a:pPr marL="0" indent="0">
              <a:buNone/>
            </a:pPr>
            <a:endParaRPr lang="ka-GE" dirty="0"/>
          </a:p>
        </p:txBody>
      </p:sp>
      <p:pic>
        <p:nvPicPr>
          <p:cNvPr id="4" name="Рисунок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51793" y="6139417"/>
            <a:ext cx="2040207" cy="725641"/>
          </a:xfrm>
          <a:prstGeom prst="rect">
            <a:avLst/>
          </a:prstGeom>
        </p:spPr>
      </p:pic>
      <p:pic>
        <p:nvPicPr>
          <p:cNvPr id="5" name="Рисунок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530869" y="6132359"/>
            <a:ext cx="725641" cy="725641"/>
          </a:xfrm>
          <a:prstGeom prst="rect">
            <a:avLst/>
          </a:prstGeom>
        </p:spPr>
      </p:pic>
      <p:pic>
        <p:nvPicPr>
          <p:cNvPr id="6" name="Рисунок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919586" y="6139417"/>
            <a:ext cx="613465" cy="725641"/>
          </a:xfrm>
          <a:prstGeom prst="rect">
            <a:avLst/>
          </a:prstGeom>
        </p:spPr>
      </p:pic>
    </p:spTree>
    <p:extLst>
      <p:ext uri="{BB962C8B-B14F-4D97-AF65-F5344CB8AC3E}">
        <p14:creationId xmlns:p14="http://schemas.microsoft.com/office/powerpoint/2010/main" val="90091105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6327" y="101999"/>
            <a:ext cx="11240655" cy="5139869"/>
          </a:xfrm>
          <a:prstGeom prst="rect">
            <a:avLst/>
          </a:prstGeom>
        </p:spPr>
        <p:txBody>
          <a:bodyPr wrap="square">
            <a:spAutoFit/>
          </a:bodyPr>
          <a:lstStyle/>
          <a:p>
            <a:endParaRPr lang="ka-GE" sz="1600" dirty="0" smtClean="0"/>
          </a:p>
          <a:p>
            <a:endParaRPr lang="ka-GE" sz="1600" dirty="0"/>
          </a:p>
          <a:p>
            <a:endParaRPr lang="ka-GE" sz="1600" dirty="0" smtClean="0"/>
          </a:p>
          <a:p>
            <a:endParaRPr lang="ka-GE" sz="1600" dirty="0"/>
          </a:p>
          <a:p>
            <a:endParaRPr lang="ka-GE" sz="1600" dirty="0" smtClean="0"/>
          </a:p>
          <a:p>
            <a:endParaRPr lang="ka-GE" sz="1600" dirty="0"/>
          </a:p>
          <a:p>
            <a:endParaRPr lang="ka-GE" sz="1600" dirty="0" smtClean="0"/>
          </a:p>
          <a:p>
            <a:endParaRPr lang="ka-GE" sz="1600" dirty="0"/>
          </a:p>
          <a:p>
            <a:endParaRPr lang="ka-GE" sz="1600" dirty="0" smtClean="0"/>
          </a:p>
          <a:p>
            <a:endParaRPr lang="ka-GE" sz="1600" dirty="0"/>
          </a:p>
          <a:p>
            <a:endParaRPr lang="ka-GE" sz="1600" dirty="0" smtClean="0"/>
          </a:p>
          <a:p>
            <a:endParaRPr lang="ka-GE" sz="1600" dirty="0"/>
          </a:p>
          <a:p>
            <a:endParaRPr lang="ka-GE" sz="1600" dirty="0" smtClean="0"/>
          </a:p>
          <a:p>
            <a:endParaRPr lang="ka-GE" sz="1600" dirty="0"/>
          </a:p>
          <a:p>
            <a:endParaRPr lang="ka-GE" sz="1600" dirty="0"/>
          </a:p>
          <a:p>
            <a:endParaRPr lang="ka-GE" sz="1600" dirty="0" smtClean="0"/>
          </a:p>
          <a:p>
            <a:pPr algn="just"/>
            <a:r>
              <a:rPr lang="ka-GE" b="1" dirty="0" smtClean="0">
                <a:solidFill>
                  <a:schemeClr val="accent2">
                    <a:lumMod val="50000"/>
                  </a:schemeClr>
                </a:solidFill>
              </a:rPr>
              <a:t>„ჰანგი“ 2019 წელს ვორდ ვიჟენის დაფინანსებით განახორციელა სენაკისა და აბაშის მუნიციპალიტეტებში შშმ და ხანდაზმულ პირთა საჭიროებების კვლევა, რის შედეგადაც გამოიკვეთა სამიზნე ჯგუფბის არაერთი საჭიროება. გამოკვეთილი საჭიროებებიდან სენკის მერიის ინიციატივით პრიორიტეტი მიენიჭა მარტოხელა ხანდაზმულთათვის შინმომსახურების სერვისის დანერგვას სენაკის მუნიციპალიტეტში. </a:t>
            </a:r>
            <a:endParaRPr lang="ka-GE" b="1" dirty="0">
              <a:solidFill>
                <a:schemeClr val="accent2">
                  <a:lumMod val="50000"/>
                </a:schemeClr>
              </a:solidFill>
            </a:endParaRPr>
          </a:p>
        </p:txBody>
      </p:sp>
      <p:sp>
        <p:nvSpPr>
          <p:cNvPr id="3" name="Прямоугольник 2"/>
          <p:cNvSpPr/>
          <p:nvPr/>
        </p:nvSpPr>
        <p:spPr>
          <a:xfrm>
            <a:off x="3527985" y="231259"/>
            <a:ext cx="3856892" cy="1430215"/>
          </a:xfrm>
          <a:prstGeom prst="rect">
            <a:avLst/>
          </a:prstGeom>
          <a:solidFill>
            <a:schemeClr val="accent5">
              <a:lumMod val="40000"/>
              <a:lumOff val="60000"/>
            </a:schemeClr>
          </a:solidFill>
          <a:scene3d>
            <a:camera prst="orthographicFront"/>
            <a:lightRig rig="threePt" dir="t"/>
          </a:scene3d>
          <a:sp3d>
            <a:bevelT w="101600" prst="riblet"/>
          </a:sp3d>
        </p:spPr>
        <p:style>
          <a:lnRef idx="2">
            <a:schemeClr val="accent6"/>
          </a:lnRef>
          <a:fillRef idx="1">
            <a:schemeClr val="lt1"/>
          </a:fillRef>
          <a:effectRef idx="0">
            <a:schemeClr val="accent6"/>
          </a:effectRef>
          <a:fontRef idx="minor">
            <a:schemeClr val="dk1"/>
          </a:fontRef>
        </p:style>
        <p:txBody>
          <a:bodyPr rtlCol="0" anchor="ctr"/>
          <a:lstStyle/>
          <a:p>
            <a:r>
              <a:rPr lang="ka-GE"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შეზღუდული შესაძლებლობის მქონე პირთა ინტეგრაციისა და განვითარების ასოცაცია „ჰანგი“</a:t>
            </a:r>
            <a:endParaRPr lang="ru-RU"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cxnSp>
        <p:nvCxnSpPr>
          <p:cNvPr id="6" name="Прямая со стрелкой 5"/>
          <p:cNvCxnSpPr/>
          <p:nvPr/>
        </p:nvCxnSpPr>
        <p:spPr>
          <a:xfrm flipH="1">
            <a:off x="3204572" y="1606060"/>
            <a:ext cx="1307124" cy="11957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Скругленный прямоугольник 6"/>
          <p:cNvSpPr/>
          <p:nvPr/>
        </p:nvSpPr>
        <p:spPr>
          <a:xfrm>
            <a:off x="867916" y="2797399"/>
            <a:ext cx="3294184" cy="973015"/>
          </a:xfrm>
          <a:prstGeom prst="roundRect">
            <a:avLst/>
          </a:prstGeom>
          <a:solidFill>
            <a:schemeClr val="accent5">
              <a:lumMod val="40000"/>
              <a:lumOff val="60000"/>
            </a:schemeClr>
          </a:solidFill>
          <a:scene3d>
            <a:camera prst="orthographicFront"/>
            <a:lightRig rig="threePt" dir="t"/>
          </a:scene3d>
          <a:sp3d>
            <a:bevelT w="101600" prst="riblet"/>
          </a:sp3d>
        </p:spPr>
        <p:style>
          <a:lnRef idx="2">
            <a:schemeClr val="accent6"/>
          </a:lnRef>
          <a:fillRef idx="1">
            <a:schemeClr val="lt1"/>
          </a:fillRef>
          <a:effectRef idx="0">
            <a:schemeClr val="accent6"/>
          </a:effectRef>
          <a:fontRef idx="minor">
            <a:schemeClr val="dk1"/>
          </a:fontRef>
        </p:style>
        <p:txBody>
          <a:bodyPr rtlCol="0" anchor="ctr"/>
          <a:lstStyle/>
          <a:p>
            <a:pPr algn="ctr"/>
            <a:r>
              <a:rPr lang="ka-GE" dirty="0" smtClean="0"/>
              <a:t>სენაკის მუნიციპალიტეტი</a:t>
            </a:r>
            <a:endParaRPr lang="ru-RU" dirty="0"/>
          </a:p>
        </p:txBody>
      </p:sp>
      <p:cxnSp>
        <p:nvCxnSpPr>
          <p:cNvPr id="9" name="Прямая со стрелкой 8"/>
          <p:cNvCxnSpPr/>
          <p:nvPr/>
        </p:nvCxnSpPr>
        <p:spPr>
          <a:xfrm>
            <a:off x="6248095" y="1589922"/>
            <a:ext cx="1652954" cy="120747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Скругленный прямоугольник 9"/>
          <p:cNvSpPr/>
          <p:nvPr/>
        </p:nvSpPr>
        <p:spPr>
          <a:xfrm>
            <a:off x="6459067" y="2797399"/>
            <a:ext cx="3739662" cy="984739"/>
          </a:xfrm>
          <a:prstGeom prst="roundRect">
            <a:avLst/>
          </a:prstGeom>
          <a:solidFill>
            <a:schemeClr val="accent5">
              <a:lumMod val="40000"/>
              <a:lumOff val="60000"/>
            </a:schemeClr>
          </a:solidFill>
          <a:scene3d>
            <a:camera prst="orthographicFront"/>
            <a:lightRig rig="threePt" dir="t"/>
          </a:scene3d>
          <a:sp3d>
            <a:bevelT w="101600" prst="riblet"/>
          </a:sp3d>
        </p:spPr>
        <p:style>
          <a:lnRef idx="2">
            <a:schemeClr val="accent6"/>
          </a:lnRef>
          <a:fillRef idx="1">
            <a:schemeClr val="lt1"/>
          </a:fillRef>
          <a:effectRef idx="0">
            <a:schemeClr val="accent6"/>
          </a:effectRef>
          <a:fontRef idx="minor">
            <a:schemeClr val="dk1"/>
          </a:fontRef>
        </p:style>
        <p:txBody>
          <a:bodyPr rtlCol="0" anchor="ctr"/>
          <a:lstStyle/>
          <a:p>
            <a:pPr algn="ctr"/>
            <a:r>
              <a:rPr lang="ka-GE" dirty="0" smtClean="0"/>
              <a:t>აბაში მუნიციპალიტეტი</a:t>
            </a:r>
            <a:endParaRPr lang="ru-RU" dirty="0"/>
          </a:p>
        </p:txBody>
      </p:sp>
    </p:spTree>
    <p:extLst>
      <p:ext uri="{BB962C8B-B14F-4D97-AF65-F5344CB8AC3E}">
        <p14:creationId xmlns:p14="http://schemas.microsoft.com/office/powerpoint/2010/main" val="1662055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idx="1"/>
          </p:nvPr>
        </p:nvSpPr>
        <p:spPr>
          <a:xfrm>
            <a:off x="328492" y="506992"/>
            <a:ext cx="10274853" cy="5875335"/>
          </a:xfrm>
        </p:spPr>
        <p:style>
          <a:lnRef idx="1">
            <a:schemeClr val="accent1"/>
          </a:lnRef>
          <a:fillRef idx="2">
            <a:schemeClr val="accent1"/>
          </a:fillRef>
          <a:effectRef idx="1">
            <a:schemeClr val="accent1"/>
          </a:effectRef>
          <a:fontRef idx="minor">
            <a:schemeClr val="dk1"/>
          </a:fontRef>
        </p:style>
        <p:txBody>
          <a:bodyPr>
            <a:normAutofit fontScale="92500"/>
          </a:bodyPr>
          <a:lstStyle/>
          <a:p>
            <a:pPr algn="just"/>
            <a:endParaRPr lang="ka-GE" sz="2000" dirty="0" smtClean="0">
              <a:solidFill>
                <a:schemeClr val="tx1"/>
              </a:solidFill>
            </a:endParaRPr>
          </a:p>
          <a:p>
            <a:pPr marL="0" indent="0" algn="just">
              <a:lnSpc>
                <a:spcPct val="110000"/>
              </a:lnSpc>
              <a:buNone/>
            </a:pPr>
            <a:r>
              <a:rPr lang="ka-GE" sz="3000" dirty="0" smtClean="0">
                <a:ln w="0"/>
                <a:solidFill>
                  <a:schemeClr val="tx1"/>
                </a:solidFill>
                <a:effectLst>
                  <a:outerShdw blurRad="38100" dist="19050" dir="2700000" algn="tl" rotWithShape="0">
                    <a:schemeClr val="dk1">
                      <a:alpha val="40000"/>
                    </a:schemeClr>
                  </a:outerShdw>
                </a:effectLst>
              </a:rPr>
              <a:t>2020</a:t>
            </a:r>
            <a:r>
              <a:rPr lang="ka-GE" sz="3000" dirty="0" smtClean="0">
                <a:solidFill>
                  <a:schemeClr val="tx1"/>
                </a:solidFill>
              </a:rPr>
              <a:t> წლის ოქტომბრიდან ასოციაციამ </a:t>
            </a:r>
            <a:r>
              <a:rPr lang="ka-GE" sz="3000" dirty="0">
                <a:solidFill>
                  <a:schemeClr val="tx1"/>
                </a:solidFill>
              </a:rPr>
              <a:t>"</a:t>
            </a:r>
            <a:r>
              <a:rPr lang="ka-GE" sz="3000" dirty="0" smtClean="0">
                <a:solidFill>
                  <a:schemeClr val="tx1"/>
                </a:solidFill>
              </a:rPr>
              <a:t>ჰანგი“   </a:t>
            </a:r>
            <a:r>
              <a:rPr lang="ka-GE" sz="3000" dirty="0">
                <a:solidFill>
                  <a:schemeClr val="tx1"/>
                </a:solidFill>
              </a:rPr>
              <a:t>„საქართველოს არბაითერ სამარიტერ ბუნდი“-ს (</a:t>
            </a:r>
            <a:r>
              <a:rPr lang="en-US" sz="3000" b="1" dirty="0">
                <a:solidFill>
                  <a:schemeClr val="tx1"/>
                </a:solidFill>
              </a:rPr>
              <a:t>ASB</a:t>
            </a:r>
            <a:r>
              <a:rPr lang="en-US" sz="3000" dirty="0" smtClean="0">
                <a:solidFill>
                  <a:schemeClr val="tx1"/>
                </a:solidFill>
              </a:rPr>
              <a:t>)</a:t>
            </a:r>
            <a:r>
              <a:rPr lang="ka-GE" sz="3000" dirty="0" smtClean="0">
                <a:solidFill>
                  <a:schemeClr val="tx1"/>
                </a:solidFill>
              </a:rPr>
              <a:t> ფინანსური მხარდაჭერით და </a:t>
            </a:r>
            <a:r>
              <a:rPr lang="ka-GE" sz="3000" b="1" dirty="0" smtClean="0">
                <a:solidFill>
                  <a:schemeClr val="tx1"/>
                </a:solidFill>
              </a:rPr>
              <a:t>სენაკის მერიის </a:t>
            </a:r>
            <a:r>
              <a:rPr lang="ka-GE" sz="3000" dirty="0" smtClean="0">
                <a:solidFill>
                  <a:schemeClr val="tx1"/>
                </a:solidFill>
              </a:rPr>
              <a:t>თანადაფინანსებით დაიწყო  პროექტი </a:t>
            </a:r>
            <a:r>
              <a:rPr lang="ka-GE" sz="3000" b="1" dirty="0">
                <a:solidFill>
                  <a:schemeClr val="tx1"/>
                </a:solidFill>
              </a:rPr>
              <a:t>„ვიზრუნოთ ჩვენს უფროს თაობაზე“</a:t>
            </a:r>
            <a:r>
              <a:rPr lang="ka-GE" sz="3000" dirty="0">
                <a:solidFill>
                  <a:schemeClr val="tx1"/>
                </a:solidFill>
              </a:rPr>
              <a:t> </a:t>
            </a:r>
            <a:r>
              <a:rPr lang="ka-GE" sz="3000" dirty="0" smtClean="0">
                <a:solidFill>
                  <a:schemeClr val="tx1"/>
                </a:solidFill>
              </a:rPr>
              <a:t>პროექტის მიზანი იყო  </a:t>
            </a:r>
            <a:r>
              <a:rPr lang="ka-GE" sz="3000" dirty="0">
                <a:solidFill>
                  <a:schemeClr val="tx1"/>
                </a:solidFill>
              </a:rPr>
              <a:t>სენაკის მუნიციპალიტეტში მარტოხელა </a:t>
            </a:r>
            <a:r>
              <a:rPr lang="ka-GE" sz="3000" dirty="0" smtClean="0">
                <a:solidFill>
                  <a:schemeClr val="tx1"/>
                </a:solidFill>
              </a:rPr>
              <a:t>ხანდაზმულთათვის შინმომსახურების მიწოდება . პროექტის განხორციელებაში აქტიურად   იყო  ჩართული  სენაკის  მერია. პროექტის  ფინანსური მხარდაჭერა დონორის მხრიდან დასრულდა 2021 წლის  სექტემბერს,  რის  შემდეგაც აღნიშნულ </a:t>
            </a:r>
            <a:r>
              <a:rPr lang="ka-GE" sz="3000" dirty="0">
                <a:solidFill>
                  <a:schemeClr val="tx1"/>
                </a:solidFill>
              </a:rPr>
              <a:t>მომსახურების შესყიდვას სერვის მიმწოდებელი ორგანიზაციისგან </a:t>
            </a:r>
            <a:r>
              <a:rPr lang="ka-GE" sz="3000" dirty="0" smtClean="0">
                <a:solidFill>
                  <a:schemeClr val="tx1"/>
                </a:solidFill>
              </a:rPr>
              <a:t>ახორციელებს </a:t>
            </a:r>
            <a:r>
              <a:rPr lang="ka-GE" sz="3000" dirty="0">
                <a:solidFill>
                  <a:schemeClr val="tx1"/>
                </a:solidFill>
              </a:rPr>
              <a:t>სენაკის მერია.</a:t>
            </a:r>
            <a:endParaRPr lang="en-US" sz="3000" dirty="0">
              <a:solidFill>
                <a:srgbClr val="FF0000"/>
              </a:solidFill>
            </a:endParaRPr>
          </a:p>
          <a:p>
            <a:pPr algn="just"/>
            <a:endParaRPr lang="ka-GE" sz="2600" dirty="0">
              <a:solidFill>
                <a:schemeClr val="tx1"/>
              </a:solidFill>
            </a:endParaRPr>
          </a:p>
          <a:p>
            <a:pPr algn="just"/>
            <a:endParaRPr lang="ka-GE" sz="2000" dirty="0" smtClean="0">
              <a:solidFill>
                <a:schemeClr val="tx1"/>
              </a:solidFill>
            </a:endParaRPr>
          </a:p>
        </p:txBody>
      </p:sp>
    </p:spTree>
    <p:extLst>
      <p:ext uri="{BB962C8B-B14F-4D97-AF65-F5344CB8AC3E}">
        <p14:creationId xmlns:p14="http://schemas.microsoft.com/office/powerpoint/2010/main" val="1148976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26152" y="6132359"/>
            <a:ext cx="725641" cy="725641"/>
          </a:xfrm>
          <a:prstGeom prst="rect">
            <a:avLst/>
          </a:prstGeo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51793" y="6132359"/>
            <a:ext cx="2040207" cy="725641"/>
          </a:xfrm>
          <a:prstGeom prst="rect">
            <a:avLst/>
          </a:prstGeom>
        </p:spPr>
      </p:pic>
      <p:pic>
        <p:nvPicPr>
          <p:cNvPr id="6" name="Рисунок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812687" y="6132359"/>
            <a:ext cx="613465" cy="725641"/>
          </a:xfrm>
          <a:prstGeom prst="rect">
            <a:avLst/>
          </a:prstGeom>
        </p:spPr>
      </p:pic>
      <p:sp>
        <p:nvSpPr>
          <p:cNvPr id="7" name="Пятиугольник 6"/>
          <p:cNvSpPr/>
          <p:nvPr/>
        </p:nvSpPr>
        <p:spPr>
          <a:xfrm>
            <a:off x="191069" y="1961099"/>
            <a:ext cx="3507474" cy="996287"/>
          </a:xfrm>
          <a:prstGeom prst="homePlate">
            <a:avLst/>
          </a:prstGeom>
          <a:solidFill>
            <a:srgbClr val="FFC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sz="2000" b="1" dirty="0" smtClean="0"/>
              <a:t>მოსამზადებელი სამუშაო</a:t>
            </a:r>
            <a:endParaRPr lang="ru-RU" sz="2000" b="1" dirty="0"/>
          </a:p>
        </p:txBody>
      </p:sp>
      <p:sp>
        <p:nvSpPr>
          <p:cNvPr id="8" name="TextBox 7"/>
          <p:cNvSpPr txBox="1"/>
          <p:nvPr/>
        </p:nvSpPr>
        <p:spPr>
          <a:xfrm>
            <a:off x="327546" y="1397951"/>
            <a:ext cx="4290636" cy="369332"/>
          </a:xfrm>
          <a:prstGeom prst="rect">
            <a:avLst/>
          </a:prstGeom>
          <a:solidFill>
            <a:schemeClr val="accent6">
              <a:lumMod val="75000"/>
            </a:schemeClr>
          </a:solidFill>
          <a:scene3d>
            <a:camera prst="orthographicFront"/>
            <a:lightRig rig="threePt" dir="t"/>
          </a:scene3d>
          <a:sp3d>
            <a:bevelT w="114300" prst="artDeco"/>
          </a:sp3d>
        </p:spPr>
        <p:txBody>
          <a:bodyPr wrap="square" rtlCol="0">
            <a:spAutoFit/>
          </a:bodyPr>
          <a:lstStyle/>
          <a:p>
            <a:r>
              <a:rPr lang="ka-GE" b="1" dirty="0" smtClean="0">
                <a:solidFill>
                  <a:schemeClr val="bg1"/>
                </a:solidFill>
              </a:rPr>
              <a:t>2020 წლის ოქტომბერ - დეკემბერი</a:t>
            </a:r>
            <a:endParaRPr lang="ru-RU" b="1" dirty="0">
              <a:solidFill>
                <a:schemeClr val="bg1"/>
              </a:solidFill>
            </a:endParaRPr>
          </a:p>
        </p:txBody>
      </p:sp>
      <p:sp>
        <p:nvSpPr>
          <p:cNvPr id="9" name="Пятиугольник 8"/>
          <p:cNvSpPr/>
          <p:nvPr/>
        </p:nvSpPr>
        <p:spPr>
          <a:xfrm>
            <a:off x="3891887" y="1930215"/>
            <a:ext cx="2590799" cy="996287"/>
          </a:xfrm>
          <a:prstGeom prst="homePlate">
            <a:avLst/>
          </a:prstGeom>
          <a:solidFill>
            <a:schemeClr val="accent1">
              <a:lumMod val="7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sz="2000" b="1" dirty="0" smtClean="0"/>
              <a:t>კრიტერიუმების  შემუშავება</a:t>
            </a:r>
            <a:endParaRPr lang="ru-RU" sz="2000" b="1" dirty="0"/>
          </a:p>
        </p:txBody>
      </p:sp>
      <p:sp>
        <p:nvSpPr>
          <p:cNvPr id="10" name="Пятиугольник 9"/>
          <p:cNvSpPr/>
          <p:nvPr/>
        </p:nvSpPr>
        <p:spPr>
          <a:xfrm>
            <a:off x="6667164" y="1923389"/>
            <a:ext cx="2590799" cy="996287"/>
          </a:xfrm>
          <a:prstGeom prst="homePlate">
            <a:avLst/>
          </a:prstGeom>
          <a:solidFill>
            <a:schemeClr val="accent5">
              <a:lumMod val="7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sz="2000" b="1" dirty="0" smtClean="0"/>
              <a:t>ბენეფიციარების შეფასება-შერჩევა</a:t>
            </a:r>
            <a:endParaRPr lang="ru-RU" sz="2000" b="1" dirty="0"/>
          </a:p>
        </p:txBody>
      </p:sp>
      <p:sp>
        <p:nvSpPr>
          <p:cNvPr id="11" name="Пятиугольник 10"/>
          <p:cNvSpPr/>
          <p:nvPr/>
        </p:nvSpPr>
        <p:spPr>
          <a:xfrm>
            <a:off x="9391975" y="1930215"/>
            <a:ext cx="2590799" cy="996287"/>
          </a:xfrm>
          <a:prstGeom prst="homePlate">
            <a:avLst/>
          </a:prstGeom>
          <a:solidFill>
            <a:schemeClr val="bg2">
              <a:lumMod val="5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sz="2000" b="1" dirty="0" smtClean="0"/>
              <a:t>ტექნიკური აღჭურვა</a:t>
            </a:r>
            <a:endParaRPr lang="ru-RU" sz="2000" b="1" dirty="0"/>
          </a:p>
        </p:txBody>
      </p:sp>
      <p:sp>
        <p:nvSpPr>
          <p:cNvPr id="12" name="Пятиугольник 11"/>
          <p:cNvSpPr/>
          <p:nvPr/>
        </p:nvSpPr>
        <p:spPr>
          <a:xfrm>
            <a:off x="191069" y="3240400"/>
            <a:ext cx="2590799" cy="996287"/>
          </a:xfrm>
          <a:prstGeom prst="homePlate">
            <a:avLst/>
          </a:prstGeom>
          <a:solidFill>
            <a:schemeClr val="accent4">
              <a:lumMod val="5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sz="2000" b="1" dirty="0" smtClean="0"/>
              <a:t>მობილური ჯგუფის შერჩევა</a:t>
            </a:r>
            <a:endParaRPr lang="ru-RU" sz="2000" b="1" dirty="0"/>
          </a:p>
        </p:txBody>
      </p:sp>
      <p:sp>
        <p:nvSpPr>
          <p:cNvPr id="13" name="Пятиугольник 12"/>
          <p:cNvSpPr/>
          <p:nvPr/>
        </p:nvSpPr>
        <p:spPr>
          <a:xfrm>
            <a:off x="2976349" y="3240399"/>
            <a:ext cx="2590799" cy="996287"/>
          </a:xfrm>
          <a:prstGeom prst="homePlate">
            <a:avLst/>
          </a:prstGeom>
          <a:solidFill>
            <a:srgbClr val="7030A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sz="2000" b="1" dirty="0" smtClean="0"/>
              <a:t>მობილური ჯგუფის გადამზადება</a:t>
            </a:r>
            <a:endParaRPr lang="ru-RU" sz="2000" b="1" dirty="0"/>
          </a:p>
        </p:txBody>
      </p:sp>
      <p:sp>
        <p:nvSpPr>
          <p:cNvPr id="14" name="Пятиугольник 13"/>
          <p:cNvSpPr/>
          <p:nvPr/>
        </p:nvSpPr>
        <p:spPr>
          <a:xfrm>
            <a:off x="5707040" y="3226751"/>
            <a:ext cx="2590799" cy="996287"/>
          </a:xfrm>
          <a:prstGeom prst="homePlate">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sz="2000" b="1" dirty="0" smtClean="0"/>
              <a:t>ინდივიდუალური გეგმების შედგენა</a:t>
            </a:r>
            <a:endParaRPr lang="ru-RU" sz="2000" b="1" dirty="0"/>
          </a:p>
        </p:txBody>
      </p:sp>
      <p:sp>
        <p:nvSpPr>
          <p:cNvPr id="15" name="TextBox 14"/>
          <p:cNvSpPr txBox="1"/>
          <p:nvPr/>
        </p:nvSpPr>
        <p:spPr>
          <a:xfrm>
            <a:off x="205854" y="4539213"/>
            <a:ext cx="4209128" cy="369332"/>
          </a:xfrm>
          <a:prstGeom prst="rect">
            <a:avLst/>
          </a:prstGeom>
          <a:solidFill>
            <a:schemeClr val="accent6">
              <a:lumMod val="75000"/>
            </a:schemeClr>
          </a:solidFill>
          <a:scene3d>
            <a:camera prst="orthographicFront"/>
            <a:lightRig rig="threePt" dir="t"/>
          </a:scene3d>
          <a:sp3d>
            <a:bevelT w="114300" prst="artDeco"/>
          </a:sp3d>
        </p:spPr>
        <p:txBody>
          <a:bodyPr wrap="square" rtlCol="0">
            <a:spAutoFit/>
          </a:bodyPr>
          <a:lstStyle/>
          <a:p>
            <a:r>
              <a:rPr lang="ka-GE" b="1" dirty="0" smtClean="0">
                <a:solidFill>
                  <a:schemeClr val="bg1"/>
                </a:solidFill>
              </a:rPr>
              <a:t>2021 წლის იანვარიდან</a:t>
            </a:r>
            <a:endParaRPr lang="ru-RU" b="1" dirty="0">
              <a:solidFill>
                <a:schemeClr val="bg1"/>
              </a:solidFill>
            </a:endParaRPr>
          </a:p>
        </p:txBody>
      </p:sp>
      <p:sp>
        <p:nvSpPr>
          <p:cNvPr id="16" name="Пятиугольник 15"/>
          <p:cNvSpPr/>
          <p:nvPr/>
        </p:nvSpPr>
        <p:spPr>
          <a:xfrm>
            <a:off x="191069" y="5139716"/>
            <a:ext cx="7632950" cy="996287"/>
          </a:xfrm>
          <a:prstGeom prst="homePlate">
            <a:avLst/>
          </a:prstGeom>
          <a:solidFill>
            <a:schemeClr val="accent6">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sz="2400" b="1" dirty="0" smtClean="0"/>
              <a:t>ბენეფიციარებისთვის    მომსახურების მიწოდება</a:t>
            </a:r>
            <a:endParaRPr lang="ru-RU" sz="2400" b="1" dirty="0"/>
          </a:p>
        </p:txBody>
      </p:sp>
      <p:sp>
        <p:nvSpPr>
          <p:cNvPr id="3" name="Прямоугольник 2"/>
          <p:cNvSpPr/>
          <p:nvPr/>
        </p:nvSpPr>
        <p:spPr>
          <a:xfrm>
            <a:off x="1689463" y="304799"/>
            <a:ext cx="7010400" cy="584775"/>
          </a:xfrm>
          <a:prstGeom prst="rect">
            <a:avLst/>
          </a:prstGeom>
          <a:solidFill>
            <a:srgbClr val="0070C0"/>
          </a:solidFill>
        </p:spPr>
        <p:txBody>
          <a:bodyPr wrap="square">
            <a:spAutoFit/>
          </a:bodyPr>
          <a:lstStyle/>
          <a:p>
            <a:pPr algn="ctr"/>
            <a:r>
              <a:rPr lang="ka-GE" sz="3200" b="1" dirty="0" smtClean="0">
                <a:solidFill>
                  <a:schemeClr val="bg1"/>
                </a:solidFill>
              </a:rPr>
              <a:t>განხორციელების ეტაპები</a:t>
            </a:r>
            <a:endParaRPr lang="ru-RU" sz="3200" b="1" dirty="0">
              <a:solidFill>
                <a:schemeClr val="bg1"/>
              </a:solidFill>
            </a:endParaRPr>
          </a:p>
        </p:txBody>
      </p:sp>
    </p:spTree>
    <p:extLst>
      <p:ext uri="{BB962C8B-B14F-4D97-AF65-F5344CB8AC3E}">
        <p14:creationId xmlns:p14="http://schemas.microsoft.com/office/powerpoint/2010/main" val="351979234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344" y="2325102"/>
            <a:ext cx="5841241" cy="1569660"/>
          </a:xfrm>
          <a:prstGeom prst="rect">
            <a:avLst/>
          </a:prstGeom>
          <a:solidFill>
            <a:schemeClr val="accent5">
              <a:lumMod val="60000"/>
              <a:lumOff val="40000"/>
            </a:schemeClr>
          </a:solidFill>
          <a:effectLst>
            <a:glow rad="228600">
              <a:schemeClr val="bg1">
                <a:alpha val="40000"/>
              </a:schemeClr>
            </a:glow>
            <a:outerShdw blurRad="50800" dist="50800" dir="5400000" algn="ctr" rotWithShape="0">
              <a:schemeClr val="bg1"/>
            </a:outerShdw>
            <a:reflection endPos="0" dist="50800" dir="5400000" sy="-100000" algn="bl" rotWithShape="0"/>
          </a:effectLst>
        </p:spPr>
        <p:txBody>
          <a:bodyPr wrap="square">
            <a:spAutoFit/>
          </a:bodyPr>
          <a:lstStyle/>
          <a:p>
            <a:pPr marL="285750" indent="-285750">
              <a:buFont typeface="Arial" panose="020B0604020202020204" pitchFamily="34" charset="0"/>
              <a:buChar char="•"/>
            </a:pPr>
            <a:r>
              <a:rPr lang="ka-GE" sz="2400" b="1" dirty="0" smtClean="0">
                <a:solidFill>
                  <a:schemeClr val="bg1"/>
                </a:solidFill>
                <a:ea typeface="Times New Roman" panose="02020603050405020304" pitchFamily="18" charset="0"/>
                <a:cs typeface="Times New Roman" panose="02020603050405020304" pitchFamily="18" charset="0"/>
              </a:rPr>
              <a:t>სოციალური </a:t>
            </a:r>
            <a:r>
              <a:rPr lang="ka-GE" sz="2400" b="1" dirty="0">
                <a:solidFill>
                  <a:schemeClr val="bg1"/>
                </a:solidFill>
                <a:ea typeface="Times New Roman" panose="02020603050405020304" pitchFamily="18" charset="0"/>
                <a:cs typeface="Times New Roman" panose="02020603050405020304" pitchFamily="18" charset="0"/>
              </a:rPr>
              <a:t>მუშაკი</a:t>
            </a:r>
            <a:endParaRPr lang="en-US" sz="2400" b="1" dirty="0">
              <a:solidFill>
                <a:schemeClr val="bg1"/>
              </a:solidFill>
              <a:ea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ka-GE" sz="2400" b="1" dirty="0" smtClean="0">
                <a:solidFill>
                  <a:schemeClr val="bg1"/>
                </a:solidFill>
                <a:ea typeface="Times New Roman" panose="02020603050405020304" pitchFamily="18" charset="0"/>
                <a:cs typeface="Times New Roman" panose="02020603050405020304" pitchFamily="18" charset="0"/>
              </a:rPr>
              <a:t>დამლაგებელი </a:t>
            </a:r>
            <a:r>
              <a:rPr lang="ka-GE" sz="2400" b="1" dirty="0">
                <a:solidFill>
                  <a:schemeClr val="bg1"/>
                </a:solidFill>
                <a:ea typeface="Times New Roman" panose="02020603050405020304" pitchFamily="18" charset="0"/>
                <a:cs typeface="Times New Roman" panose="02020603050405020304" pitchFamily="18" charset="0"/>
              </a:rPr>
              <a:t>(დიასახლისი)</a:t>
            </a:r>
            <a:endParaRPr lang="en-US" sz="2400" b="1" dirty="0">
              <a:solidFill>
                <a:schemeClr val="bg1"/>
              </a:solidFill>
              <a:ea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ka-GE" sz="2400" b="1" dirty="0">
                <a:solidFill>
                  <a:schemeClr val="bg1"/>
                </a:solidFill>
                <a:ea typeface="Times New Roman" panose="02020603050405020304" pitchFamily="18" charset="0"/>
                <a:cs typeface="Times New Roman" panose="02020603050405020304" pitchFamily="18" charset="0"/>
              </a:rPr>
              <a:t>მეეზოვე</a:t>
            </a:r>
            <a:endParaRPr lang="en-US" sz="2400" b="1" dirty="0">
              <a:solidFill>
                <a:schemeClr val="bg1"/>
              </a:solidFill>
              <a:ea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ka-GE" sz="2400" b="1" dirty="0">
                <a:solidFill>
                  <a:schemeClr val="bg1"/>
                </a:solidFill>
                <a:ea typeface="Times New Roman" panose="02020603050405020304" pitchFamily="18" charset="0"/>
                <a:cs typeface="Times New Roman" panose="02020603050405020304" pitchFamily="18" charset="0"/>
              </a:rPr>
              <a:t>მძღოლი </a:t>
            </a:r>
            <a:endParaRPr lang="en-US" sz="2400" b="1" dirty="0">
              <a:solidFill>
                <a:schemeClr val="bg1"/>
              </a:solidFill>
            </a:endParaRPr>
          </a:p>
        </p:txBody>
      </p:sp>
      <p:sp>
        <p:nvSpPr>
          <p:cNvPr id="3" name="Прямоугольник 2"/>
          <p:cNvSpPr/>
          <p:nvPr/>
        </p:nvSpPr>
        <p:spPr>
          <a:xfrm>
            <a:off x="2041117" y="146586"/>
            <a:ext cx="6878542" cy="1692771"/>
          </a:xfrm>
          <a:prstGeom prst="rect">
            <a:avLst/>
          </a:prstGeom>
          <a:solidFill>
            <a:schemeClr val="accent1"/>
          </a:solidFill>
          <a:effectLst>
            <a:glow rad="101600">
              <a:schemeClr val="accent1">
                <a:lumMod val="40000"/>
                <a:lumOff val="60000"/>
                <a:alpha val="40000"/>
              </a:schemeClr>
            </a:glow>
            <a:outerShdw blurRad="50800" dist="38100" dir="5400000" algn="t" rotWithShape="0">
              <a:prstClr val="black">
                <a:alpha val="40000"/>
              </a:prstClr>
            </a:outerShdw>
            <a:softEdge rad="12700"/>
          </a:effectLst>
        </p:spPr>
        <p:txBody>
          <a:bodyPr wrap="square" anchor="b">
            <a:spAutoFit/>
          </a:bodyPr>
          <a:lstStyle/>
          <a:p>
            <a:pPr algn="ctr"/>
            <a:r>
              <a:rPr lang="ka-GE" sz="2400" dirty="0"/>
              <a:t> </a:t>
            </a:r>
            <a:r>
              <a:rPr lang="ka-GE" sz="2400" dirty="0" smtClean="0"/>
              <a:t>       </a:t>
            </a:r>
          </a:p>
          <a:p>
            <a:pPr algn="ctr"/>
            <a:r>
              <a:rPr lang="ka-GE" sz="3200" b="1" dirty="0" smtClean="0">
                <a:solidFill>
                  <a:srgbClr val="FF0000"/>
                </a:solidFill>
              </a:rPr>
              <a:t>ვინ არის მობილური ჯგუფი????? </a:t>
            </a:r>
          </a:p>
          <a:p>
            <a:endParaRPr lang="en-US" sz="2400" dirty="0" smtClean="0"/>
          </a:p>
          <a:p>
            <a:r>
              <a:rPr lang="ka-GE" sz="2400" dirty="0" smtClean="0"/>
              <a:t> </a:t>
            </a:r>
            <a:endParaRPr lang="en-US" sz="2400" dirty="0"/>
          </a:p>
        </p:txBody>
      </p:sp>
      <p:sp>
        <p:nvSpPr>
          <p:cNvPr id="4" name="Прямоугольник 3"/>
          <p:cNvSpPr/>
          <p:nvPr/>
        </p:nvSpPr>
        <p:spPr>
          <a:xfrm>
            <a:off x="442451" y="4287267"/>
            <a:ext cx="11611003" cy="1200329"/>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marL="57150" marR="0" algn="just">
              <a:spcBef>
                <a:spcPts val="0"/>
              </a:spcBef>
              <a:spcAft>
                <a:spcPts val="600"/>
              </a:spcAft>
              <a:tabLst>
                <a:tab pos="720090" algn="l"/>
                <a:tab pos="2430780" algn="l"/>
                <a:tab pos="3510915" algn="l"/>
              </a:tabLst>
            </a:pPr>
            <a:r>
              <a:rPr lang="ka-GE" sz="2400" dirty="0">
                <a:solidFill>
                  <a:srgbClr val="0070C0"/>
                </a:solidFill>
                <a:ea typeface="Times New Roman" panose="02020603050405020304" pitchFamily="18" charset="0"/>
                <a:cs typeface="Times New Roman" panose="02020603050405020304" pitchFamily="18" charset="0"/>
              </a:rPr>
              <a:t>ბენეფიციარები </a:t>
            </a:r>
            <a:r>
              <a:rPr lang="ka-GE" sz="2400" dirty="0" smtClean="0">
                <a:solidFill>
                  <a:srgbClr val="0070C0"/>
                </a:solidFill>
                <a:ea typeface="Times New Roman" panose="02020603050405020304" pitchFamily="18" charset="0"/>
                <a:cs typeface="Times New Roman" panose="02020603050405020304" pitchFamily="18" charset="0"/>
              </a:rPr>
              <a:t>შინმომსახურებას ღებულობენ ინდივიდუალური გეგმის მიხედვით, რომელიც ჯგუფთან, ბენეფიციართან ან თანადგომის ქსელთან  ერთად შეიმუშავა სოციალურმა მუშაკმა. </a:t>
            </a:r>
            <a:endParaRPr lang="en-US" sz="2400"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22695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вал 4"/>
          <p:cNvSpPr/>
          <p:nvPr/>
        </p:nvSpPr>
        <p:spPr>
          <a:xfrm>
            <a:off x="229589" y="1697575"/>
            <a:ext cx="1781908" cy="1606061"/>
          </a:xfrm>
          <a:prstGeom prst="ellipse">
            <a:avLst/>
          </a:prstGeom>
          <a:scene3d>
            <a:camera prst="orthographicFront"/>
            <a:lightRig rig="threePt" dir="t"/>
          </a:scene3d>
          <a:sp3d>
            <a:bevelT w="101600" prst="riblet"/>
          </a:sp3d>
        </p:spPr>
        <p:style>
          <a:lnRef idx="1">
            <a:schemeClr val="accent1"/>
          </a:lnRef>
          <a:fillRef idx="2">
            <a:schemeClr val="accent1"/>
          </a:fillRef>
          <a:effectRef idx="1">
            <a:schemeClr val="accent1"/>
          </a:effectRef>
          <a:fontRef idx="minor">
            <a:schemeClr val="dk1"/>
          </a:fontRef>
        </p:style>
        <p:txBody>
          <a:bodyPr rtlCol="0" anchor="ctr"/>
          <a:lstStyle/>
          <a:p>
            <a:pPr algn="ctr"/>
            <a:r>
              <a:rPr lang="ka-GE" dirty="0" smtClean="0"/>
              <a:t>ლეძაძამე</a:t>
            </a:r>
            <a:endParaRPr lang="ru-RU" dirty="0"/>
          </a:p>
        </p:txBody>
      </p:sp>
      <p:sp>
        <p:nvSpPr>
          <p:cNvPr id="6" name="Овал 5"/>
          <p:cNvSpPr/>
          <p:nvPr/>
        </p:nvSpPr>
        <p:spPr>
          <a:xfrm>
            <a:off x="6682154" y="41031"/>
            <a:ext cx="1781908" cy="1606061"/>
          </a:xfrm>
          <a:prstGeom prst="ellipse">
            <a:avLst/>
          </a:prstGeom>
          <a:scene3d>
            <a:camera prst="orthographicFront"/>
            <a:lightRig rig="threePt" dir="t"/>
          </a:scene3d>
          <a:sp3d>
            <a:bevelT w="101600" prst="riblet"/>
          </a:sp3d>
        </p:spPr>
        <p:style>
          <a:lnRef idx="1">
            <a:schemeClr val="accent1"/>
          </a:lnRef>
          <a:fillRef idx="2">
            <a:schemeClr val="accent1"/>
          </a:fillRef>
          <a:effectRef idx="1">
            <a:schemeClr val="accent1"/>
          </a:effectRef>
          <a:fontRef idx="minor">
            <a:schemeClr val="dk1"/>
          </a:fontRef>
        </p:style>
        <p:txBody>
          <a:bodyPr rtlCol="0" anchor="ctr"/>
          <a:lstStyle/>
          <a:p>
            <a:pPr algn="ctr"/>
            <a:r>
              <a:rPr lang="ka-GE" dirty="0" smtClean="0"/>
              <a:t>შაფათი</a:t>
            </a:r>
            <a:endParaRPr lang="ru-RU" dirty="0"/>
          </a:p>
        </p:txBody>
      </p:sp>
      <p:sp>
        <p:nvSpPr>
          <p:cNvPr id="8" name="Овал 7"/>
          <p:cNvSpPr/>
          <p:nvPr/>
        </p:nvSpPr>
        <p:spPr>
          <a:xfrm>
            <a:off x="9051589" y="145531"/>
            <a:ext cx="1781908" cy="1606061"/>
          </a:xfrm>
          <a:prstGeom prst="ellipse">
            <a:avLst/>
          </a:prstGeom>
          <a:scene3d>
            <a:camera prst="orthographicFront"/>
            <a:lightRig rig="threePt" dir="t"/>
          </a:scene3d>
          <a:sp3d>
            <a:bevelT w="101600" prst="riblet"/>
          </a:sp3d>
        </p:spPr>
        <p:style>
          <a:lnRef idx="1">
            <a:schemeClr val="accent1"/>
          </a:lnRef>
          <a:fillRef idx="2">
            <a:schemeClr val="accent1"/>
          </a:fillRef>
          <a:effectRef idx="1">
            <a:schemeClr val="accent1"/>
          </a:effectRef>
          <a:fontRef idx="minor">
            <a:schemeClr val="dk1"/>
          </a:fontRef>
        </p:style>
        <p:txBody>
          <a:bodyPr rtlCol="0" anchor="ctr"/>
          <a:lstStyle/>
          <a:p>
            <a:pPr algn="ctr"/>
            <a:r>
              <a:rPr lang="ka-GE" dirty="0" smtClean="0"/>
              <a:t>ხორში</a:t>
            </a:r>
            <a:endParaRPr lang="ru-RU" dirty="0"/>
          </a:p>
        </p:txBody>
      </p:sp>
      <p:sp>
        <p:nvSpPr>
          <p:cNvPr id="9" name="Овал 8"/>
          <p:cNvSpPr/>
          <p:nvPr/>
        </p:nvSpPr>
        <p:spPr>
          <a:xfrm>
            <a:off x="9200745" y="1798261"/>
            <a:ext cx="1781908" cy="1606061"/>
          </a:xfrm>
          <a:prstGeom prst="ellipse">
            <a:avLst/>
          </a:prstGeom>
          <a:scene3d>
            <a:camera prst="orthographicFront"/>
            <a:lightRig rig="threePt" dir="t"/>
          </a:scene3d>
          <a:sp3d>
            <a:bevelT w="101600" prst="riblet"/>
          </a:sp3d>
        </p:spPr>
        <p:style>
          <a:lnRef idx="1">
            <a:schemeClr val="accent1"/>
          </a:lnRef>
          <a:fillRef idx="2">
            <a:schemeClr val="accent1"/>
          </a:fillRef>
          <a:effectRef idx="1">
            <a:schemeClr val="accent1"/>
          </a:effectRef>
          <a:fontRef idx="minor">
            <a:schemeClr val="dk1"/>
          </a:fontRef>
        </p:style>
        <p:txBody>
          <a:bodyPr rtlCol="0" anchor="ctr"/>
          <a:lstStyle/>
          <a:p>
            <a:pPr algn="ctr"/>
            <a:r>
              <a:rPr lang="ka-GE" sz="1600" dirty="0" smtClean="0"/>
              <a:t>ზემო ჭალადიდი</a:t>
            </a:r>
            <a:endParaRPr lang="ru-RU" sz="1600" dirty="0"/>
          </a:p>
        </p:txBody>
      </p:sp>
      <p:sp>
        <p:nvSpPr>
          <p:cNvPr id="10" name="Овал 9"/>
          <p:cNvSpPr/>
          <p:nvPr/>
        </p:nvSpPr>
        <p:spPr>
          <a:xfrm>
            <a:off x="4433703" y="0"/>
            <a:ext cx="1781908" cy="1606061"/>
          </a:xfrm>
          <a:prstGeom prst="ellipse">
            <a:avLst/>
          </a:prstGeom>
          <a:scene3d>
            <a:camera prst="orthographicFront"/>
            <a:lightRig rig="threePt" dir="t"/>
          </a:scene3d>
          <a:sp3d>
            <a:bevelT w="101600" prst="riblet"/>
          </a:sp3d>
        </p:spPr>
        <p:style>
          <a:lnRef idx="1">
            <a:schemeClr val="accent1"/>
          </a:lnRef>
          <a:fillRef idx="2">
            <a:schemeClr val="accent1"/>
          </a:fillRef>
          <a:effectRef idx="1">
            <a:schemeClr val="accent1"/>
          </a:effectRef>
          <a:fontRef idx="minor">
            <a:schemeClr val="dk1"/>
          </a:fontRef>
        </p:style>
        <p:txBody>
          <a:bodyPr rtlCol="0" anchor="ctr"/>
          <a:lstStyle/>
          <a:p>
            <a:pPr algn="ctr"/>
            <a:r>
              <a:rPr lang="ka-GE" sz="1400" dirty="0" smtClean="0"/>
              <a:t>ნოქალაქევი</a:t>
            </a:r>
            <a:endParaRPr lang="ru-RU" sz="1400" dirty="0"/>
          </a:p>
        </p:txBody>
      </p:sp>
      <p:sp>
        <p:nvSpPr>
          <p:cNvPr id="11" name="Овал 10"/>
          <p:cNvSpPr/>
          <p:nvPr/>
        </p:nvSpPr>
        <p:spPr>
          <a:xfrm>
            <a:off x="2372907" y="41028"/>
            <a:ext cx="1781908" cy="1606061"/>
          </a:xfrm>
          <a:prstGeom prst="ellipse">
            <a:avLst/>
          </a:prstGeom>
          <a:scene3d>
            <a:camera prst="orthographicFront"/>
            <a:lightRig rig="threePt" dir="t"/>
          </a:scene3d>
          <a:sp3d>
            <a:bevelT w="101600" prst="riblet"/>
          </a:sp3d>
        </p:spPr>
        <p:style>
          <a:lnRef idx="1">
            <a:schemeClr val="accent1"/>
          </a:lnRef>
          <a:fillRef idx="2">
            <a:schemeClr val="accent1"/>
          </a:fillRef>
          <a:effectRef idx="1">
            <a:schemeClr val="accent1"/>
          </a:effectRef>
          <a:fontRef idx="minor">
            <a:schemeClr val="dk1"/>
          </a:fontRef>
        </p:style>
        <p:txBody>
          <a:bodyPr rtlCol="0" anchor="ctr"/>
          <a:lstStyle/>
          <a:p>
            <a:pPr algn="ctr"/>
            <a:r>
              <a:rPr lang="ka-GE" sz="1200" dirty="0" smtClean="0"/>
              <a:t>ახალსოფელი</a:t>
            </a:r>
            <a:endParaRPr lang="ru-RU" sz="1200" dirty="0"/>
          </a:p>
        </p:txBody>
      </p:sp>
      <p:sp>
        <p:nvSpPr>
          <p:cNvPr id="12" name="Овал 11"/>
          <p:cNvSpPr/>
          <p:nvPr/>
        </p:nvSpPr>
        <p:spPr>
          <a:xfrm>
            <a:off x="370814" y="41029"/>
            <a:ext cx="1781908" cy="1606061"/>
          </a:xfrm>
          <a:prstGeom prst="ellipse">
            <a:avLst/>
          </a:prstGeom>
          <a:scene3d>
            <a:camera prst="orthographicFront"/>
            <a:lightRig rig="threePt" dir="t"/>
          </a:scene3d>
          <a:sp3d>
            <a:bevelT w="114300" prst="artDeco"/>
          </a:sp3d>
        </p:spPr>
        <p:style>
          <a:lnRef idx="1">
            <a:schemeClr val="accent1"/>
          </a:lnRef>
          <a:fillRef idx="2">
            <a:schemeClr val="accent1"/>
          </a:fillRef>
          <a:effectRef idx="1">
            <a:schemeClr val="accent1"/>
          </a:effectRef>
          <a:fontRef idx="minor">
            <a:schemeClr val="dk1"/>
          </a:fontRef>
        </p:style>
        <p:txBody>
          <a:bodyPr rtlCol="0" anchor="ctr"/>
          <a:lstStyle/>
          <a:p>
            <a:pPr algn="ctr"/>
            <a:r>
              <a:rPr lang="ka-GE" dirty="0" smtClean="0"/>
              <a:t>ეკი</a:t>
            </a:r>
            <a:endParaRPr lang="ru-RU" dirty="0"/>
          </a:p>
        </p:txBody>
      </p:sp>
      <p:sp>
        <p:nvSpPr>
          <p:cNvPr id="13" name="Овал 12"/>
          <p:cNvSpPr/>
          <p:nvPr/>
        </p:nvSpPr>
        <p:spPr>
          <a:xfrm>
            <a:off x="6619849" y="5142910"/>
            <a:ext cx="1781908" cy="1606061"/>
          </a:xfrm>
          <a:prstGeom prst="ellipse">
            <a:avLst/>
          </a:prstGeom>
          <a:scene3d>
            <a:camera prst="orthographicFront"/>
            <a:lightRig rig="threePt" dir="t"/>
          </a:scene3d>
          <a:sp3d>
            <a:bevelT w="101600" prst="riblet"/>
          </a:sp3d>
        </p:spPr>
        <p:style>
          <a:lnRef idx="1">
            <a:schemeClr val="accent1"/>
          </a:lnRef>
          <a:fillRef idx="2">
            <a:schemeClr val="accent1"/>
          </a:fillRef>
          <a:effectRef idx="1">
            <a:schemeClr val="accent1"/>
          </a:effectRef>
          <a:fontRef idx="minor">
            <a:schemeClr val="dk1"/>
          </a:fontRef>
        </p:style>
        <p:txBody>
          <a:bodyPr rtlCol="0" anchor="ctr"/>
          <a:lstStyle/>
          <a:p>
            <a:pPr algn="ctr"/>
            <a:r>
              <a:rPr lang="ka-GE" dirty="0" smtClean="0"/>
              <a:t>მენჯი</a:t>
            </a:r>
            <a:endParaRPr lang="ru-RU" dirty="0"/>
          </a:p>
        </p:txBody>
      </p:sp>
      <p:sp>
        <p:nvSpPr>
          <p:cNvPr id="14" name="Овал 13"/>
          <p:cNvSpPr/>
          <p:nvPr/>
        </p:nvSpPr>
        <p:spPr>
          <a:xfrm>
            <a:off x="9169770" y="5089983"/>
            <a:ext cx="1781908" cy="1606061"/>
          </a:xfrm>
          <a:prstGeom prst="ellipse">
            <a:avLst/>
          </a:prstGeom>
          <a:scene3d>
            <a:camera prst="orthographicFront"/>
            <a:lightRig rig="threePt" dir="t"/>
          </a:scene3d>
          <a:sp3d>
            <a:bevelT w="101600" prst="riblet"/>
          </a:sp3d>
        </p:spPr>
        <p:style>
          <a:lnRef idx="1">
            <a:schemeClr val="accent1"/>
          </a:lnRef>
          <a:fillRef idx="2">
            <a:schemeClr val="accent1"/>
          </a:fillRef>
          <a:effectRef idx="1">
            <a:schemeClr val="accent1"/>
          </a:effectRef>
          <a:fontRef idx="minor">
            <a:schemeClr val="dk1"/>
          </a:fontRef>
        </p:style>
        <p:txBody>
          <a:bodyPr rtlCol="0" anchor="ctr"/>
          <a:lstStyle/>
          <a:p>
            <a:pPr algn="ctr"/>
            <a:r>
              <a:rPr lang="ka-GE" dirty="0" smtClean="0"/>
              <a:t>ძველი სენაკი</a:t>
            </a:r>
            <a:endParaRPr lang="ru-RU" dirty="0"/>
          </a:p>
        </p:txBody>
      </p:sp>
      <p:sp>
        <p:nvSpPr>
          <p:cNvPr id="15" name="Овал 14"/>
          <p:cNvSpPr/>
          <p:nvPr/>
        </p:nvSpPr>
        <p:spPr>
          <a:xfrm>
            <a:off x="9169770" y="3450991"/>
            <a:ext cx="1781908" cy="1606061"/>
          </a:xfrm>
          <a:prstGeom prst="ellipse">
            <a:avLst/>
          </a:prstGeom>
          <a:scene3d>
            <a:camera prst="orthographicFront"/>
            <a:lightRig rig="threePt" dir="t"/>
          </a:scene3d>
          <a:sp3d>
            <a:bevelT w="101600" prst="riblet"/>
          </a:sp3d>
        </p:spPr>
        <p:style>
          <a:lnRef idx="1">
            <a:schemeClr val="accent1"/>
          </a:lnRef>
          <a:fillRef idx="2">
            <a:schemeClr val="accent1"/>
          </a:fillRef>
          <a:effectRef idx="1">
            <a:schemeClr val="accent1"/>
          </a:effectRef>
          <a:fontRef idx="minor">
            <a:schemeClr val="dk1"/>
          </a:fontRef>
        </p:style>
        <p:txBody>
          <a:bodyPr rtlCol="0" anchor="ctr"/>
          <a:lstStyle/>
          <a:p>
            <a:pPr algn="ctr"/>
            <a:r>
              <a:rPr lang="ka-GE" dirty="0" smtClean="0"/>
              <a:t>ხორში</a:t>
            </a:r>
            <a:endParaRPr lang="ru-RU" dirty="0"/>
          </a:p>
        </p:txBody>
      </p:sp>
      <p:sp>
        <p:nvSpPr>
          <p:cNvPr id="17" name="Овал 16"/>
          <p:cNvSpPr/>
          <p:nvPr/>
        </p:nvSpPr>
        <p:spPr>
          <a:xfrm>
            <a:off x="288960" y="3344580"/>
            <a:ext cx="1781908" cy="1606061"/>
          </a:xfrm>
          <a:prstGeom prst="ellipse">
            <a:avLst/>
          </a:prstGeom>
          <a:scene3d>
            <a:camera prst="orthographicFront"/>
            <a:lightRig rig="threePt" dir="t"/>
          </a:scene3d>
          <a:sp3d>
            <a:bevelT w="101600" prst="riblet"/>
          </a:sp3d>
        </p:spPr>
        <p:style>
          <a:lnRef idx="1">
            <a:schemeClr val="accent1"/>
          </a:lnRef>
          <a:fillRef idx="2">
            <a:schemeClr val="accent1"/>
          </a:fillRef>
          <a:effectRef idx="1">
            <a:schemeClr val="accent1"/>
          </a:effectRef>
          <a:fontRef idx="minor">
            <a:schemeClr val="dk1"/>
          </a:fontRef>
        </p:style>
        <p:txBody>
          <a:bodyPr rtlCol="0" anchor="ctr"/>
          <a:lstStyle/>
          <a:p>
            <a:pPr algn="ctr"/>
            <a:r>
              <a:rPr lang="ka-GE" dirty="0" smtClean="0"/>
              <a:t>ფოცხო</a:t>
            </a:r>
            <a:endParaRPr lang="ru-RU" dirty="0"/>
          </a:p>
        </p:txBody>
      </p:sp>
      <p:sp>
        <p:nvSpPr>
          <p:cNvPr id="18" name="Овал 17"/>
          <p:cNvSpPr/>
          <p:nvPr/>
        </p:nvSpPr>
        <p:spPr>
          <a:xfrm>
            <a:off x="414309" y="5064976"/>
            <a:ext cx="1781908" cy="1606061"/>
          </a:xfrm>
          <a:prstGeom prst="ellipse">
            <a:avLst/>
          </a:prstGeom>
          <a:scene3d>
            <a:camera prst="orthographicFront"/>
            <a:lightRig rig="threePt" dir="t"/>
          </a:scene3d>
          <a:sp3d>
            <a:bevelT w="101600" prst="riblet"/>
          </a:sp3d>
        </p:spPr>
        <p:style>
          <a:lnRef idx="1">
            <a:schemeClr val="accent1"/>
          </a:lnRef>
          <a:fillRef idx="2">
            <a:schemeClr val="accent1"/>
          </a:fillRef>
          <a:effectRef idx="1">
            <a:schemeClr val="accent1"/>
          </a:effectRef>
          <a:fontRef idx="minor">
            <a:schemeClr val="dk1"/>
          </a:fontRef>
        </p:style>
        <p:txBody>
          <a:bodyPr rtlCol="0" anchor="ctr"/>
          <a:lstStyle/>
          <a:p>
            <a:pPr algn="ctr"/>
            <a:r>
              <a:rPr lang="ka-GE" dirty="0" smtClean="0"/>
              <a:t>გეჯეთი</a:t>
            </a:r>
            <a:endParaRPr lang="ru-RU" dirty="0"/>
          </a:p>
        </p:txBody>
      </p:sp>
      <p:sp>
        <p:nvSpPr>
          <p:cNvPr id="19" name="Овал 18"/>
          <p:cNvSpPr/>
          <p:nvPr/>
        </p:nvSpPr>
        <p:spPr>
          <a:xfrm>
            <a:off x="2412625" y="5167864"/>
            <a:ext cx="1781908" cy="1606061"/>
          </a:xfrm>
          <a:prstGeom prst="ellipse">
            <a:avLst/>
          </a:prstGeom>
          <a:scene3d>
            <a:camera prst="orthographicFront"/>
            <a:lightRig rig="threePt" dir="t"/>
          </a:scene3d>
          <a:sp3d>
            <a:bevelT w="101600" prst="riblet"/>
          </a:sp3d>
        </p:spPr>
        <p:style>
          <a:lnRef idx="1">
            <a:schemeClr val="accent1"/>
          </a:lnRef>
          <a:fillRef idx="2">
            <a:schemeClr val="accent1"/>
          </a:fillRef>
          <a:effectRef idx="1">
            <a:schemeClr val="accent1"/>
          </a:effectRef>
          <a:fontRef idx="minor">
            <a:schemeClr val="dk1"/>
          </a:fontRef>
        </p:style>
        <p:txBody>
          <a:bodyPr rtlCol="0" anchor="ctr"/>
          <a:lstStyle/>
          <a:p>
            <a:pPr algn="ctr"/>
            <a:r>
              <a:rPr lang="ka-GE" dirty="0" smtClean="0"/>
              <a:t>ზანა</a:t>
            </a:r>
            <a:endParaRPr lang="ru-RU" dirty="0"/>
          </a:p>
        </p:txBody>
      </p:sp>
      <p:sp>
        <p:nvSpPr>
          <p:cNvPr id="20" name="Овал 19"/>
          <p:cNvSpPr/>
          <p:nvPr/>
        </p:nvSpPr>
        <p:spPr>
          <a:xfrm>
            <a:off x="4413297" y="5130258"/>
            <a:ext cx="1781908" cy="1606061"/>
          </a:xfrm>
          <a:prstGeom prst="ellipse">
            <a:avLst/>
          </a:prstGeom>
          <a:scene3d>
            <a:camera prst="orthographicFront"/>
            <a:lightRig rig="threePt" dir="t"/>
          </a:scene3d>
          <a:sp3d>
            <a:bevelT w="101600" prst="riblet"/>
          </a:sp3d>
        </p:spPr>
        <p:style>
          <a:lnRef idx="1">
            <a:schemeClr val="accent1"/>
          </a:lnRef>
          <a:fillRef idx="2">
            <a:schemeClr val="accent1"/>
          </a:fillRef>
          <a:effectRef idx="1">
            <a:schemeClr val="accent1"/>
          </a:effectRef>
          <a:fontRef idx="minor">
            <a:schemeClr val="dk1"/>
          </a:fontRef>
        </p:style>
        <p:txBody>
          <a:bodyPr rtlCol="0" anchor="ctr"/>
          <a:lstStyle/>
          <a:p>
            <a:pPr algn="ctr"/>
            <a:r>
              <a:rPr lang="ka-GE" dirty="0" smtClean="0"/>
              <a:t>თეკლათი</a:t>
            </a:r>
            <a:endParaRPr lang="ru-RU" dirty="0"/>
          </a:p>
        </p:txBody>
      </p:sp>
      <p:sp>
        <p:nvSpPr>
          <p:cNvPr id="21" name="Овал 20"/>
          <p:cNvSpPr/>
          <p:nvPr/>
        </p:nvSpPr>
        <p:spPr>
          <a:xfrm>
            <a:off x="4168463" y="2530589"/>
            <a:ext cx="3418293" cy="1647005"/>
          </a:xfrm>
          <a:prstGeom prst="ellipse">
            <a:avLst/>
          </a:prstGeom>
          <a:scene3d>
            <a:camera prst="orthographicFront"/>
            <a:lightRig rig="threePt" dir="t"/>
          </a:scene3d>
          <a:sp3d>
            <a:bevelT w="101600" prst="riblet"/>
          </a:sp3d>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ka-GE" sz="2000" dirty="0" smtClean="0">
                <a:solidFill>
                  <a:schemeClr val="tx1"/>
                </a:solidFill>
              </a:rPr>
              <a:t>სენაკის მუნიციპალიტეტი</a:t>
            </a:r>
            <a:endParaRPr lang="ru-RU" sz="2000" dirty="0">
              <a:solidFill>
                <a:schemeClr val="tx1"/>
              </a:solidFill>
            </a:endParaRPr>
          </a:p>
        </p:txBody>
      </p:sp>
      <p:cxnSp>
        <p:nvCxnSpPr>
          <p:cNvPr id="23" name="Прямая со стрелкой 22"/>
          <p:cNvCxnSpPr>
            <a:endCxn id="10" idx="4"/>
          </p:cNvCxnSpPr>
          <p:nvPr/>
        </p:nvCxnSpPr>
        <p:spPr>
          <a:xfrm flipH="1" flipV="1">
            <a:off x="5324657" y="1606061"/>
            <a:ext cx="225406" cy="89454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Прямая со стрелкой 24"/>
          <p:cNvCxnSpPr/>
          <p:nvPr/>
        </p:nvCxnSpPr>
        <p:spPr>
          <a:xfrm flipV="1">
            <a:off x="6682154" y="1606061"/>
            <a:ext cx="477680" cy="99523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Прямая со стрелкой 36"/>
          <p:cNvCxnSpPr/>
          <p:nvPr/>
        </p:nvCxnSpPr>
        <p:spPr>
          <a:xfrm>
            <a:off x="7438030" y="3739487"/>
            <a:ext cx="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Прямая со стрелкой 43"/>
          <p:cNvCxnSpPr/>
          <p:nvPr/>
        </p:nvCxnSpPr>
        <p:spPr>
          <a:xfrm flipH="1" flipV="1">
            <a:off x="3686528" y="1647089"/>
            <a:ext cx="779046" cy="115070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6" name="Прямая со стрелкой 45"/>
          <p:cNvCxnSpPr>
            <a:endCxn id="12" idx="5"/>
          </p:cNvCxnSpPr>
          <p:nvPr/>
        </p:nvCxnSpPr>
        <p:spPr>
          <a:xfrm flipH="1" flipV="1">
            <a:off x="1891768" y="1411888"/>
            <a:ext cx="2541935" cy="15508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1" name="Прямая со стрелкой 50"/>
          <p:cNvCxnSpPr/>
          <p:nvPr/>
        </p:nvCxnSpPr>
        <p:spPr>
          <a:xfrm flipH="1">
            <a:off x="2055919" y="3701231"/>
            <a:ext cx="2215831" cy="4376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3" name="Прямая со стрелкой 52"/>
          <p:cNvCxnSpPr>
            <a:stCxn id="21" idx="3"/>
          </p:cNvCxnSpPr>
          <p:nvPr/>
        </p:nvCxnSpPr>
        <p:spPr>
          <a:xfrm flipH="1">
            <a:off x="1990134" y="3936396"/>
            <a:ext cx="2678926" cy="126145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1" name="Прямая со стрелкой 60"/>
          <p:cNvCxnSpPr>
            <a:stCxn id="21" idx="2"/>
          </p:cNvCxnSpPr>
          <p:nvPr/>
        </p:nvCxnSpPr>
        <p:spPr>
          <a:xfrm flipH="1" flipV="1">
            <a:off x="2004416" y="2827775"/>
            <a:ext cx="2164047" cy="52631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5" name="Прямая со стрелкой 64"/>
          <p:cNvCxnSpPr/>
          <p:nvPr/>
        </p:nvCxnSpPr>
        <p:spPr>
          <a:xfrm flipV="1">
            <a:off x="7301552" y="1485347"/>
            <a:ext cx="1795049" cy="131244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9" name="Прямая со стрелкой 68"/>
          <p:cNvCxnSpPr>
            <a:stCxn id="21" idx="6"/>
          </p:cNvCxnSpPr>
          <p:nvPr/>
        </p:nvCxnSpPr>
        <p:spPr>
          <a:xfrm flipV="1">
            <a:off x="7586756" y="2994700"/>
            <a:ext cx="1613989" cy="3593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5" name="Прямая со стрелкой 74"/>
          <p:cNvCxnSpPr/>
          <p:nvPr/>
        </p:nvCxnSpPr>
        <p:spPr>
          <a:xfrm>
            <a:off x="7438030" y="3739487"/>
            <a:ext cx="1731740" cy="33155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7" name="Прямая со стрелкой 76"/>
          <p:cNvCxnSpPr>
            <a:stCxn id="21" idx="5"/>
          </p:cNvCxnSpPr>
          <p:nvPr/>
        </p:nvCxnSpPr>
        <p:spPr>
          <a:xfrm>
            <a:off x="7086159" y="3936396"/>
            <a:ext cx="2083611" cy="15777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9" name="Прямая со стрелкой 78"/>
          <p:cNvCxnSpPr/>
          <p:nvPr/>
        </p:nvCxnSpPr>
        <p:spPr>
          <a:xfrm>
            <a:off x="6602936" y="4110005"/>
            <a:ext cx="595926" cy="105785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1" name="Прямая со стрелкой 80"/>
          <p:cNvCxnSpPr/>
          <p:nvPr/>
        </p:nvCxnSpPr>
        <p:spPr>
          <a:xfrm flipH="1">
            <a:off x="5489158" y="4197043"/>
            <a:ext cx="85513" cy="86793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3" name="Прямая со стрелкой 82"/>
          <p:cNvCxnSpPr/>
          <p:nvPr/>
        </p:nvCxnSpPr>
        <p:spPr>
          <a:xfrm flipH="1">
            <a:off x="3638933" y="4071041"/>
            <a:ext cx="1315204" cy="109682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41016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05320" y="404303"/>
            <a:ext cx="11517086" cy="7040880"/>
          </a:xfrm>
        </p:spPr>
        <p:txBody>
          <a:bodyPr/>
          <a:lstStyle/>
          <a:p>
            <a:pPr algn="l"/>
            <a:r>
              <a:rPr lang="en-US" sz="1800" dirty="0" smtClean="0">
                <a:solidFill>
                  <a:schemeClr val="tx1"/>
                </a:solidFill>
              </a:rPr>
              <a:t/>
            </a:r>
            <a:br>
              <a:rPr lang="en-US" sz="1800" dirty="0" smtClean="0">
                <a:solidFill>
                  <a:schemeClr val="tx1"/>
                </a:solidFill>
              </a:rPr>
            </a:br>
            <a:r>
              <a:rPr lang="en-US" sz="1800" dirty="0" smtClean="0">
                <a:solidFill>
                  <a:schemeClr val="tx1"/>
                </a:solidFill>
              </a:rPr>
              <a:t/>
            </a:r>
            <a:br>
              <a:rPr lang="en-US" sz="1800" dirty="0" smtClean="0">
                <a:solidFill>
                  <a:schemeClr val="tx1"/>
                </a:solidFill>
              </a:rPr>
            </a:br>
            <a:r>
              <a:rPr lang="ka-GE" sz="1800" dirty="0" smtClean="0">
                <a:solidFill>
                  <a:schemeClr val="tx1"/>
                </a:solidFill>
              </a:rPr>
              <a:t>პროექტის ფარგლებში </a:t>
            </a:r>
            <a:r>
              <a:rPr lang="ka-GE" sz="2000" b="1" dirty="0" smtClean="0">
                <a:solidFill>
                  <a:schemeClr val="tx1"/>
                </a:solidFill>
              </a:rPr>
              <a:t>მომსახურება მიეწოდება 20 ბენეფიციარს.</a:t>
            </a:r>
            <a:r>
              <a:rPr lang="en-US" sz="2000" dirty="0" smtClean="0">
                <a:solidFill>
                  <a:schemeClr val="tx1"/>
                </a:solidFill>
              </a:rPr>
              <a:t/>
            </a:r>
            <a:br>
              <a:rPr lang="en-US" sz="2000" dirty="0" smtClean="0">
                <a:solidFill>
                  <a:schemeClr val="tx1"/>
                </a:solidFill>
              </a:rPr>
            </a:br>
            <a:r>
              <a:rPr lang="ka-GE" sz="2000" dirty="0" smtClean="0">
                <a:solidFill>
                  <a:schemeClr val="tx1"/>
                </a:solidFill>
              </a:rPr>
              <a:t>ინდივიდვალური გეგმის მიხედვით, რომელიც მოიცავს საჭიროებისამებრ  სხვა და სხვა სახის სამუშაოებს</a:t>
            </a:r>
            <a:r>
              <a:rPr lang="ka-GE" sz="2000" dirty="0">
                <a:solidFill>
                  <a:schemeClr val="tx1"/>
                </a:solidFill>
              </a:rPr>
              <a:t>:</a:t>
            </a:r>
            <a:r>
              <a:rPr lang="ka-GE" sz="2000" dirty="0" smtClean="0">
                <a:solidFill>
                  <a:schemeClr val="tx1"/>
                </a:solidFill>
              </a:rPr>
              <a:t/>
            </a:r>
            <a:br>
              <a:rPr lang="ka-GE" sz="2000" dirty="0" smtClean="0">
                <a:solidFill>
                  <a:schemeClr val="tx1"/>
                </a:solidFill>
              </a:rPr>
            </a:br>
            <a:r>
              <a:rPr lang="ka-GE" sz="2000" dirty="0" smtClean="0">
                <a:solidFill>
                  <a:srgbClr val="7030A0"/>
                </a:solidFill>
              </a:rPr>
              <a:t>- საოჯახო საქმეებში დახმარებას,</a:t>
            </a:r>
            <a:br>
              <a:rPr lang="ka-GE" sz="2000" dirty="0" smtClean="0">
                <a:solidFill>
                  <a:srgbClr val="7030A0"/>
                </a:solidFill>
              </a:rPr>
            </a:br>
            <a:r>
              <a:rPr lang="ka-GE" sz="2000" dirty="0" smtClean="0">
                <a:solidFill>
                  <a:srgbClr val="7030A0"/>
                </a:solidFill>
              </a:rPr>
              <a:t>- ჯანდაცვის სერვისის მიღებას, </a:t>
            </a:r>
            <a:br>
              <a:rPr lang="ka-GE" sz="2000" dirty="0" smtClean="0">
                <a:solidFill>
                  <a:srgbClr val="7030A0"/>
                </a:solidFill>
              </a:rPr>
            </a:br>
            <a:r>
              <a:rPr lang="ka-GE" sz="2000" dirty="0" smtClean="0">
                <a:solidFill>
                  <a:srgbClr val="7030A0"/>
                </a:solidFill>
              </a:rPr>
              <a:t>- ფსიქოლოგიური მხარდაჭერას, სოციალურ საკითხებს, </a:t>
            </a:r>
            <a:br>
              <a:rPr lang="ka-GE" sz="2000" dirty="0" smtClean="0">
                <a:solidFill>
                  <a:srgbClr val="7030A0"/>
                </a:solidFill>
              </a:rPr>
            </a:br>
            <a:r>
              <a:rPr lang="ka-GE" sz="2000" dirty="0" smtClean="0">
                <a:solidFill>
                  <a:srgbClr val="7030A0"/>
                </a:solidFill>
              </a:rPr>
              <a:t>- ზამთრისთვის  მზადებაში დახმარებას. </a:t>
            </a:r>
            <a:r>
              <a:rPr lang="ka-GE" sz="2000" dirty="0" smtClean="0">
                <a:solidFill>
                  <a:schemeClr val="tx1"/>
                </a:solidFill>
              </a:rPr>
              <a:t/>
            </a:r>
            <a:br>
              <a:rPr lang="ka-GE" sz="2000" dirty="0" smtClean="0">
                <a:solidFill>
                  <a:schemeClr val="tx1"/>
                </a:solidFill>
              </a:rPr>
            </a:br>
            <a:r>
              <a:rPr lang="ka-GE" sz="2000" dirty="0">
                <a:solidFill>
                  <a:schemeClr val="tx1"/>
                </a:solidFill>
              </a:rPr>
              <a:t/>
            </a:r>
            <a:br>
              <a:rPr lang="ka-GE" sz="2000" dirty="0">
                <a:solidFill>
                  <a:schemeClr val="tx1"/>
                </a:solidFill>
              </a:rPr>
            </a:br>
            <a:r>
              <a:rPr lang="ka-GE" sz="2000" dirty="0" smtClean="0">
                <a:solidFill>
                  <a:srgbClr val="FF0000"/>
                </a:solidFill>
              </a:rPr>
              <a:t>თითო</a:t>
            </a:r>
            <a:r>
              <a:rPr lang="ka-GE" sz="2000" dirty="0" smtClean="0">
                <a:solidFill>
                  <a:schemeClr val="tx1"/>
                </a:solidFill>
              </a:rPr>
              <a:t> </a:t>
            </a:r>
            <a:r>
              <a:rPr lang="ka-GE" sz="2000" dirty="0" smtClean="0">
                <a:solidFill>
                  <a:srgbClr val="FF0000"/>
                </a:solidFill>
              </a:rPr>
              <a:t>ბენეფიციარის ოჯახში მომსახურეობის დრო მოიცავს საშუალოდ 2-3 საათს რაც თვეში საერთო მოცულობით 36 - 48  საათი/კაცის მომსახურებას შეადგენს. </a:t>
            </a:r>
            <a:br>
              <a:rPr lang="ka-GE" sz="2000" dirty="0" smtClean="0">
                <a:solidFill>
                  <a:srgbClr val="FF0000"/>
                </a:solidFill>
              </a:rPr>
            </a:br>
            <a:r>
              <a:rPr lang="ka-GE" sz="2000" dirty="0" smtClean="0">
                <a:solidFill>
                  <a:srgbClr val="FF0000"/>
                </a:solidFill>
              </a:rPr>
              <a:t> </a:t>
            </a:r>
            <a:br>
              <a:rPr lang="ka-GE" sz="2000" dirty="0" smtClean="0">
                <a:solidFill>
                  <a:srgbClr val="FF0000"/>
                </a:solidFill>
              </a:rPr>
            </a:br>
            <a:r>
              <a:rPr lang="ka-GE" sz="2000" dirty="0" smtClean="0">
                <a:solidFill>
                  <a:srgbClr val="7030A0"/>
                </a:solidFill>
              </a:rPr>
              <a:t>თვეში ბენეფიციარებისათვის  მომსახურეობის მიწოდება 3-4 ჯერ ხდება სხვა და სხვა ინტესივობით, რადგან იკვეთება საჭიროება გარვეულ ბენეფიციარებთან უფრო მეტი, ამას განაპირობებს მათი ჯამრთელობის მდგომარეობა, </a:t>
            </a:r>
            <a:r>
              <a:rPr lang="ka-GE" sz="2000" dirty="0" smtClean="0">
                <a:solidFill>
                  <a:schemeClr val="tx1"/>
                </a:solidFill>
              </a:rPr>
              <a:t/>
            </a:r>
            <a:br>
              <a:rPr lang="ka-GE" sz="2000" dirty="0" smtClean="0">
                <a:solidFill>
                  <a:schemeClr val="tx1"/>
                </a:solidFill>
              </a:rPr>
            </a:br>
            <a:r>
              <a:rPr lang="ka-GE" sz="2000" dirty="0" smtClean="0">
                <a:solidFill>
                  <a:schemeClr val="tx1"/>
                </a:solidFill>
              </a:rPr>
              <a:t/>
            </a:r>
            <a:br>
              <a:rPr lang="ka-GE" sz="2000" dirty="0" smtClean="0">
                <a:solidFill>
                  <a:schemeClr val="tx1"/>
                </a:solidFill>
              </a:rPr>
            </a:br>
            <a:r>
              <a:rPr lang="ka-GE" sz="2000" dirty="0" smtClean="0">
                <a:solidFill>
                  <a:schemeClr val="accent4">
                    <a:lumMod val="50000"/>
                  </a:schemeClr>
                </a:solidFill>
              </a:rPr>
              <a:t>თვეში ყველა ბენეფიციარზე უშუალოდ სახლში მიწოდებული მომსახურების საათებმა საშუალოდ შეადგინა 720 საათი კაცზე, რასაც ემატება სოციალური მუშაკის მიერ განხორციელებული სამოუშაო საათები, რომლების უშუალოდ გადაწყვეტილების მიმღებ ინსტანსიებთან განხორციელებული მუშაობის საათებია.</a:t>
            </a:r>
            <a:r>
              <a:rPr lang="ka-GE" sz="1800" dirty="0" smtClean="0">
                <a:solidFill>
                  <a:schemeClr val="tx1"/>
                </a:solidFill>
              </a:rPr>
              <a:t/>
            </a:r>
            <a:br>
              <a:rPr lang="ka-GE" sz="1800" dirty="0" smtClean="0">
                <a:solidFill>
                  <a:schemeClr val="tx1"/>
                </a:solidFill>
              </a:rPr>
            </a:br>
            <a:r>
              <a:rPr lang="ka-GE" sz="1800" dirty="0" smtClean="0">
                <a:solidFill>
                  <a:schemeClr val="tx1"/>
                </a:solidFill>
              </a:rPr>
              <a:t/>
            </a:r>
            <a:br>
              <a:rPr lang="ka-GE" sz="1800" dirty="0" smtClean="0">
                <a:solidFill>
                  <a:schemeClr val="tx1"/>
                </a:solidFill>
              </a:rPr>
            </a:br>
            <a:r>
              <a:rPr lang="ka-GE" sz="1800" dirty="0" smtClean="0">
                <a:solidFill>
                  <a:schemeClr val="tx1"/>
                </a:solidFill>
              </a:rPr>
              <a:t/>
            </a:r>
            <a:br>
              <a:rPr lang="ka-GE" sz="1800" dirty="0" smtClean="0">
                <a:solidFill>
                  <a:schemeClr val="tx1"/>
                </a:solidFill>
              </a:rPr>
            </a:br>
            <a:r>
              <a:rPr lang="ka-GE" sz="1800" dirty="0" smtClean="0">
                <a:solidFill>
                  <a:schemeClr val="tx1"/>
                </a:solidFill>
              </a:rPr>
              <a:t> </a:t>
            </a:r>
            <a:br>
              <a:rPr lang="ka-GE" sz="1800" dirty="0" smtClean="0">
                <a:solidFill>
                  <a:schemeClr val="tx1"/>
                </a:solidFill>
              </a:rPr>
            </a:br>
            <a:endParaRPr lang="ru-RU" sz="1800" dirty="0">
              <a:solidFill>
                <a:schemeClr val="tx1"/>
              </a:solidFill>
            </a:endParaRPr>
          </a:p>
        </p:txBody>
      </p:sp>
    </p:spTree>
    <p:extLst>
      <p:ext uri="{BB962C8B-B14F-4D97-AF65-F5344CB8AC3E}">
        <p14:creationId xmlns:p14="http://schemas.microsoft.com/office/powerpoint/2010/main" val="39993767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772886"/>
          </a:xfrm>
        </p:spPr>
        <p:txBody>
          <a:bodyPr/>
          <a:lstStyle/>
          <a:p>
            <a:r>
              <a:rPr lang="ka-GE" dirty="0" smtClean="0"/>
              <a:t>მობილური ჯგუფის საქმიანობა</a:t>
            </a:r>
            <a:endParaRPr lang="ru-RU" dirty="0"/>
          </a:p>
        </p:txBody>
      </p:sp>
      <p:sp>
        <p:nvSpPr>
          <p:cNvPr id="3" name="Содержимое 2"/>
          <p:cNvSpPr>
            <a:spLocks noGrp="1"/>
          </p:cNvSpPr>
          <p:nvPr>
            <p:ph idx="1"/>
          </p:nvPr>
        </p:nvSpPr>
        <p:spPr>
          <a:xfrm>
            <a:off x="677334" y="1349829"/>
            <a:ext cx="10687352" cy="5236028"/>
          </a:xfrm>
        </p:spPr>
        <p:txBody>
          <a:bodyPr>
            <a:normAutofit lnSpcReduction="10000"/>
          </a:bodyPr>
          <a:lstStyle/>
          <a:p>
            <a:r>
              <a:rPr lang="ka-GE" dirty="0" smtClean="0">
                <a:solidFill>
                  <a:schemeClr val="tx1"/>
                </a:solidFill>
              </a:rPr>
              <a:t>დიასახლისის მიერ ყოველი ვიზიტისას ხდება სახლის დალაგება, ჭურჭელის დარეცხვა, ფანჯრების გაწმენდა, სან-ჰიგიენური ქსელის მოწესრიგება, ბენეფიციარისათვის პირადი ჰიგიენის დაცვაში დახმარება;  </a:t>
            </a:r>
          </a:p>
          <a:p>
            <a:r>
              <a:rPr lang="ka-GE" dirty="0" smtClean="0">
                <a:solidFill>
                  <a:schemeClr val="tx1"/>
                </a:solidFill>
              </a:rPr>
              <a:t>მეეზოვე: ეზოს მოთიბვა, ღობეს შეკეთება, შეშის დამზადება-დასაწყობება, მცირე სარემონტო სამუშაოების განხორციელება; </a:t>
            </a:r>
          </a:p>
          <a:p>
            <a:r>
              <a:rPr lang="ka-GE" dirty="0" smtClean="0">
                <a:solidFill>
                  <a:schemeClr val="tx1"/>
                </a:solidFill>
              </a:rPr>
              <a:t>მძღოლი: მობილური ჯგუფის ტრანსპორტით მომსახურება, დაზიანებული </a:t>
            </a:r>
            <a:r>
              <a:rPr lang="ka-GE" dirty="0">
                <a:solidFill>
                  <a:schemeClr val="tx1"/>
                </a:solidFill>
              </a:rPr>
              <a:t>საოჯახო ტექნიკა-ავეჯის </a:t>
            </a:r>
            <a:r>
              <a:rPr lang="ka-GE" dirty="0" smtClean="0">
                <a:solidFill>
                  <a:schemeClr val="tx1"/>
                </a:solidFill>
              </a:rPr>
              <a:t>შეკეთება; </a:t>
            </a:r>
          </a:p>
          <a:p>
            <a:r>
              <a:rPr lang="ka-GE" dirty="0" smtClean="0">
                <a:solidFill>
                  <a:schemeClr val="tx1"/>
                </a:solidFill>
              </a:rPr>
              <a:t>სოციალური მუშაკის:  უწევს სოციალური საკითხების მოგვარებაში დახმარებას. მიმართავს შესაბამის სამსახურებს შუამდგომლობით ბენეფიციარის შეშით, საკვებით, სამედიცინო და მედიკამენთების მომსახურების, უფასო სასადილოთი თუ სხვა კომუნალური მომსახურებით უზრუნველყოფის მიზნით.</a:t>
            </a:r>
          </a:p>
          <a:p>
            <a:r>
              <a:rPr lang="ka-GE" dirty="0" smtClean="0">
                <a:solidFill>
                  <a:schemeClr val="tx1"/>
                </a:solidFill>
              </a:rPr>
              <a:t>უწევს მხარდაჭერას ფსიქორეაბილიტაციასა და თვითშეფასების ამაღლებაში,</a:t>
            </a:r>
          </a:p>
          <a:p>
            <a:r>
              <a:rPr lang="ka-GE" dirty="0" smtClean="0">
                <a:solidFill>
                  <a:schemeClr val="tx1"/>
                </a:solidFill>
              </a:rPr>
              <a:t>აწვდის მათთვის საჭირო და საინტერესო ინფორმაციას,</a:t>
            </a:r>
          </a:p>
          <a:p>
            <a:r>
              <a:rPr lang="ka-GE" dirty="0" smtClean="0">
                <a:solidFill>
                  <a:schemeClr val="tx1"/>
                </a:solidFill>
              </a:rPr>
              <a:t>საუბრობს მათთან სხვადასხვა საკითხებზე.</a:t>
            </a:r>
            <a:r>
              <a:rPr lang="ru-RU" dirty="0" smtClean="0">
                <a:solidFill>
                  <a:schemeClr val="tx1"/>
                </a:solidFill>
              </a:rPr>
              <a:t/>
            </a:r>
            <a:br>
              <a:rPr lang="ru-RU" dirty="0" smtClean="0">
                <a:solidFill>
                  <a:schemeClr val="tx1"/>
                </a:solidFill>
              </a:rPr>
            </a:br>
            <a:r>
              <a:rPr lang="ru-RU" dirty="0" smtClean="0">
                <a:solidFill>
                  <a:schemeClr val="tx1"/>
                </a:solidFill>
              </a:rPr>
              <a:t/>
            </a:r>
            <a:br>
              <a:rPr lang="ru-RU" dirty="0" smtClean="0">
                <a:solidFill>
                  <a:schemeClr val="tx1"/>
                </a:solidFill>
              </a:rPr>
            </a:br>
            <a:endParaRPr lang="ru-RU" dirty="0"/>
          </a:p>
        </p:txBody>
      </p:sp>
    </p:spTree>
  </p:cSld>
  <p:clrMapOvr>
    <a:masterClrMapping/>
  </p:clrMapOvr>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Грань">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Грань">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themeOverride>
</file>

<file path=docProps/app.xml><?xml version="1.0" encoding="utf-8"?>
<Properties xmlns="http://schemas.openxmlformats.org/officeDocument/2006/extended-properties" xmlns:vt="http://schemas.openxmlformats.org/officeDocument/2006/docPropsVTypes">
  <Template/>
  <TotalTime>1368</TotalTime>
  <Words>1033</Words>
  <Application>Microsoft Office PowerPoint</Application>
  <PresentationFormat>Широкоэкранный</PresentationFormat>
  <Paragraphs>128</Paragraphs>
  <Slides>15</Slides>
  <Notes>1</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15</vt:i4>
      </vt:variant>
    </vt:vector>
  </HeadingPairs>
  <TitlesOfParts>
    <vt:vector size="22" baseType="lpstr">
      <vt:lpstr>Arial</vt:lpstr>
      <vt:lpstr>Calibri</vt:lpstr>
      <vt:lpstr>Sylfaen</vt:lpstr>
      <vt:lpstr>Times New Roman</vt:lpstr>
      <vt:lpstr>Trebuchet MS</vt:lpstr>
      <vt:lpstr>Wingdings 3</vt:lpstr>
      <vt:lpstr>Грань</vt:lpstr>
      <vt:lpstr>პროექტი „ვიზრუნოთ ჩვენს უფროს თაობაზე“</vt:lpstr>
      <vt:lpstr>შეზღუდული შესაძლებლობების მქონე პირთა ინტეგრაციისა და განვითარების ასოციაცია „ჰანგი</vt:lpstr>
      <vt:lpstr>Презентация PowerPoint</vt:lpstr>
      <vt:lpstr>Презентация PowerPoint</vt:lpstr>
      <vt:lpstr>Презентация PowerPoint</vt:lpstr>
      <vt:lpstr>Презентация PowerPoint</vt:lpstr>
      <vt:lpstr>Презентация PowerPoint</vt:lpstr>
      <vt:lpstr>  პროექტის ფარგლებში მომსახურება მიეწოდება 20 ბენეფიციარს. ინდივიდვალური გეგმის მიხედვით, რომელიც მოიცავს საჭიროებისამებრ  სხვა და სხვა სახის სამუშაოებს: - საოჯახო საქმეებში დახმარებას, - ჯანდაცვის სერვისის მიღებას,  - ფსიქოლოგიური მხარდაჭერას, სოციალურ საკითხებს,  - ზამთრისთვის  მზადებაში დახმარებას.   თითო ბენეფიციარის ოჯახში მომსახურეობის დრო მოიცავს საშუალოდ 2-3 საათს რაც თვეში საერთო მოცულობით 36 - 48  საათი/კაცის მომსახურებას შეადგენს.    თვეში ბენეფიციარებისათვის  მომსახურეობის მიწოდება 3-4 ჯერ ხდება სხვა და სხვა ინტესივობით, რადგან იკვეთება საჭიროება გარვეულ ბენეფიციარებთან უფრო მეტი, ამას განაპირობებს მათი ჯამრთელობის მდგომარეობა,   თვეში ყველა ბენეფიციარზე უშუალოდ სახლში მიწოდებული მომსახურების საათებმა საშუალოდ შეადგინა 720 საათი კაცზე, რასაც ემატება სოციალური მუშაკის მიერ განხორციელებული სამოუშაო საათები, რომლების უშუალოდ გადაწყვეტილების მიმღებ ინსტანსიებთან განხორციელებული მუშაობის საათებია.     </vt:lpstr>
      <vt:lpstr>მობილური ჯგუფის საქმიანობა</vt:lpstr>
      <vt:lpstr>რა მომსახურებას ვუწევთ დამატებით </vt:lpstr>
      <vt:lpstr>ბენეფიციართა მოკლე  ბიოგრაფია </vt:lpstr>
      <vt:lpstr>Презентация PowerPoint</vt:lpstr>
      <vt:lpstr>Презентация PowerPoint</vt:lpstr>
      <vt:lpstr>ბენეფიციარების გამოხმაურება </vt:lpstr>
      <vt:lpstr>გმადლობთ </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ასოციაციამ "ჰანგი" 2021 წლის იანვრიდან პროექტის „ვიზრუნოთ ჩვენს უფროს თაობაზე“ ფარგლებში დაიწყო სენაკის მუნიციპალიტეტში მარტოხელა ხანდაზმულთა შინმომსახურება. პროექტი დაფინანსებულია „საქართველოს არბაითერ სამარიტერ ბუნდი“-ს მიერ, რომლის თანადაფინანსებაც განახორციელა სენაკის მუნიციპალიტეტის მერიამ. პროექტის განხორციელებაში ასოციაცია "ჰანგი"-სთან ერთად აქტიურად არის ჩართული სენაკის მუნიციპალიტეტის მერია და მერიის სოციალური სამსახური. პროექტი ამ ეტაპზე ემსახურება 20 ბენეფიციარს. პროექტი არის ერთწლიანი და ის დაიწყო 2020 წლის ოქტომბრიდან და დასრულდება 2021 წლის სექტემბერში, თუმცა პროექტის დასრულების შემდეგ მომსახურების შესყიდვას განახორციელებს სენაკის მერია საკუთარი მოქალაქეებისასთვის თბილის და მზრუნველი სიბერის უზრუნველსაყოფად.</dc:title>
  <dc:creator>User</dc:creator>
  <cp:lastModifiedBy>ADMIN</cp:lastModifiedBy>
  <cp:revision>158</cp:revision>
  <dcterms:created xsi:type="dcterms:W3CDTF">2021-04-04T17:32:55Z</dcterms:created>
  <dcterms:modified xsi:type="dcterms:W3CDTF">2021-12-27T17:44:35Z</dcterms:modified>
</cp:coreProperties>
</file>